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347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9D077-4180-47A9-B56A-5C6A5BC50A7C}" type="datetimeFigureOut">
              <a:rPr lang="en-US" smtClean="0"/>
              <a:pPr/>
              <a:t>2016-04-25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9596C-7DCB-42A1-A355-DFB637D94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85740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51520" y="98072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2C695-6944-402D-B083-BBED58824365}" type="datetimeFigureOut">
              <a:rPr lang="en-US" smtClean="0"/>
              <a:pPr/>
              <a:t>2016-04-25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EAE5-1D60-49A6-8859-2DABC90BA0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xDiff" TargetMode="External"/><Relationship Id="rId2" Type="http://schemas.openxmlformats.org/officeDocument/2006/relationships/hyperlink" Target="http://www.sawtoothsoftware.com/download/techpap/2013Proceeding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82.cz/dcm/ex_OBIMA_Object_Image_Analysis.html" TargetMode="External"/><Relationship Id="rId5" Type="http://schemas.openxmlformats.org/officeDocument/2006/relationships/hyperlink" Target="http://g82.cz/dcm/pg_SCE_Sequential_Choice_Exercise.html" TargetMode="External"/><Relationship Id="rId4" Type="http://schemas.openxmlformats.org/officeDocument/2006/relationships/hyperlink" Target="http://en.wikipedia.org/wiki/Q_methodolog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cm-lb.royalwebhosting.net/files/OBIMA_v02/login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/>
                </a:solidFill>
              </a:rPr>
              <a:t>OBIMA</a:t>
            </a:r>
            <a:r>
              <a:rPr lang="en-US" sz="4800" b="1" dirty="0" smtClean="0"/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-</a:t>
            </a:r>
            <a:r>
              <a:rPr lang="en-US" sz="4800" b="1" dirty="0" smtClean="0"/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Object</a:t>
            </a:r>
            <a:r>
              <a:rPr lang="en-US" sz="4800" b="1" dirty="0" smtClean="0"/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Image</a:t>
            </a:r>
            <a:r>
              <a:rPr lang="en-US" sz="4800" b="1" dirty="0" smtClean="0"/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Analysis</a:t>
            </a:r>
            <a:endParaRPr lang="en-US" sz="4000" b="1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599"/>
            <a:ext cx="6400800" cy="1752600"/>
          </a:xfrm>
        </p:spPr>
        <p:txBody>
          <a:bodyPr/>
          <a:lstStyle/>
          <a:p>
            <a:r>
              <a:rPr lang="cs-CZ" b="0" dirty="0" smtClean="0"/>
              <a:t>Analýza obrazu </a:t>
            </a:r>
            <a:r>
              <a:rPr lang="cs-CZ" b="0" dirty="0" smtClean="0"/>
              <a:t>vnímání kolekce objektů</a:t>
            </a:r>
            <a:endParaRPr lang="cs-CZ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Pochopení silných a slabých stránek vlastních i konkurenčních objektů</a:t>
            </a:r>
            <a:r>
              <a:rPr lang="cs-CZ" dirty="0" smtClean="0"/>
              <a:t>, např. </a:t>
            </a:r>
            <a:r>
              <a:rPr lang="cs-CZ" i="1" dirty="0" smtClean="0"/>
              <a:t>značek</a:t>
            </a:r>
            <a:r>
              <a:rPr lang="cs-CZ" dirty="0" smtClean="0"/>
              <a:t> (</a:t>
            </a:r>
            <a:r>
              <a:rPr lang="cs-CZ" dirty="0" err="1" smtClean="0"/>
              <a:t>brand</a:t>
            </a:r>
            <a:r>
              <a:rPr lang="cs-CZ" dirty="0" smtClean="0"/>
              <a:t> image</a:t>
            </a:r>
            <a:r>
              <a:rPr lang="en-US" dirty="0" smtClean="0"/>
              <a:t>)</a:t>
            </a:r>
            <a:r>
              <a:rPr lang="cs-CZ" dirty="0" smtClean="0"/>
              <a:t>, </a:t>
            </a:r>
            <a:r>
              <a:rPr lang="cs-CZ" i="1" dirty="0" smtClean="0"/>
              <a:t>institucí</a:t>
            </a:r>
            <a:r>
              <a:rPr lang="cs-CZ" dirty="0" smtClean="0"/>
              <a:t> (spokojenost zaměstnanců nebo zákazníků), </a:t>
            </a:r>
            <a:r>
              <a:rPr lang="cs-CZ" i="1" dirty="0" smtClean="0"/>
              <a:t>společnosti</a:t>
            </a:r>
            <a:r>
              <a:rPr lang="cs-CZ" dirty="0" smtClean="0"/>
              <a:t> (životní styl), a pod., a rozdílů mezi nimi</a:t>
            </a:r>
            <a:r>
              <a:rPr lang="en-US" dirty="0" smtClean="0"/>
              <a:t>,</a:t>
            </a:r>
            <a:r>
              <a:rPr lang="cs-CZ" dirty="0" smtClean="0"/>
              <a:t> bývá východiskem </a:t>
            </a:r>
            <a:r>
              <a:rPr lang="cs-CZ" b="1" dirty="0" smtClean="0"/>
              <a:t>pro marketingovou a PR strategii</a:t>
            </a:r>
            <a:r>
              <a:rPr lang="cs-CZ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 smtClean="0"/>
          </a:p>
          <a:p>
            <a:r>
              <a:rPr lang="cs-CZ" b="1" dirty="0" smtClean="0"/>
              <a:t>Standardní postup </a:t>
            </a:r>
            <a:r>
              <a:rPr lang="cs-CZ" dirty="0" smtClean="0"/>
              <a:t>dotazování </a:t>
            </a:r>
            <a:r>
              <a:rPr lang="cs-CZ" b="1" dirty="0" smtClean="0"/>
              <a:t>je vystavěn z baterií škálových otázek</a:t>
            </a:r>
            <a:r>
              <a:rPr lang="cs-CZ" dirty="0" smtClean="0"/>
              <a:t>, ve kterých respondent vyjadřuje míru svého souhlasu s postupně předkládanými výroky o aspektech objektu. Výsledky bývají často málo průkazné, s malým rozlišením a velkým šumem (chybovým rozptylem).  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 smtClean="0"/>
          </a:p>
          <a:p>
            <a:r>
              <a:rPr lang="cs-CZ" dirty="0" err="1" smtClean="0">
                <a:hlinkClick r:id="rId2" tooltip="Proceedings of The Sawtooth Software Conference, October 2013"/>
              </a:rPr>
              <a:t>McCullough</a:t>
            </a:r>
            <a:r>
              <a:rPr lang="cs-CZ" dirty="0" smtClean="0"/>
              <a:t> (Macro Inc., USA) navrhl využití kombinace metod </a:t>
            </a:r>
            <a:r>
              <a:rPr lang="cs-CZ" dirty="0" smtClean="0">
                <a:hlinkClick r:id="rId3" tooltip="MaxDiff - Maximum Difference Scaling"/>
              </a:rPr>
              <a:t>MXD - Maximum Difference Scaling</a:t>
            </a:r>
            <a:r>
              <a:rPr lang="cs-CZ" dirty="0" smtClean="0"/>
              <a:t> a </a:t>
            </a:r>
            <a:r>
              <a:rPr lang="cs-CZ" dirty="0" smtClean="0">
                <a:hlinkClick r:id="rId4" tooltip="Q-Sort"/>
              </a:rPr>
              <a:t>Q-Sort</a:t>
            </a:r>
            <a:r>
              <a:rPr lang="cs-CZ" dirty="0" smtClean="0"/>
              <a:t>. Dosáhl tím podstatného </a:t>
            </a:r>
            <a:r>
              <a:rPr lang="cs-CZ" b="1" dirty="0" smtClean="0"/>
              <a:t>zvýšení diskriminační schopnosti</a:t>
            </a:r>
            <a:r>
              <a:rPr lang="cs-CZ" dirty="0" smtClean="0"/>
              <a:t>, avšak za cenu výrazného zvýšení doby dotazování. V g82 jsme obě metody nahradili dotazovací metodou </a:t>
            </a:r>
            <a:r>
              <a:rPr lang="cs-CZ" dirty="0" smtClean="0">
                <a:hlinkClick r:id="rId5"/>
              </a:rPr>
              <a:t>SCE - Sequential Choice Experiment</a:t>
            </a:r>
            <a:r>
              <a:rPr lang="cs-CZ" dirty="0" smtClean="0"/>
              <a:t>, a vytvořili metodicky konzistentní postup </a:t>
            </a:r>
            <a:r>
              <a:rPr lang="cs-CZ" b="1" dirty="0" smtClean="0">
                <a:hlinkClick r:id="rId6"/>
              </a:rPr>
              <a:t>OBIMA - Object Image Analysis</a:t>
            </a:r>
            <a:r>
              <a:rPr lang="cs-CZ" dirty="0" smtClean="0"/>
              <a:t>.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cs-CZ" sz="32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Problém</a:t>
            </a:r>
            <a:endParaRPr lang="en-US" sz="3200" b="1" dirty="0">
              <a:solidFill>
                <a:srgbClr val="00B0F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Řešení: </a:t>
            </a:r>
            <a:r>
              <a:rPr lang="cs-CZ" b="1" dirty="0" smtClean="0"/>
              <a:t>OBIMA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57400"/>
            <a:ext cx="843528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Princip:</a:t>
            </a:r>
            <a:r>
              <a:rPr lang="cs-CZ" dirty="0" smtClean="0"/>
              <a:t> Určení preferenčního pořadí ve dvou blocích otázek</a:t>
            </a:r>
          </a:p>
          <a:p>
            <a:pPr lvl="1"/>
            <a:r>
              <a:rPr lang="cs-CZ" dirty="0" smtClean="0"/>
              <a:t>V prvním bloku se zjišťuje pořadí vnímání aspektů (vlastností) pro každý z objektů, a to nezávisle v pozitivním a negativním smyslu. Respondent určí pořadí subjektivně významných aspektů, a nevýznamné vynechá tím, že otázku ukončí. </a:t>
            </a:r>
          </a:p>
          <a:p>
            <a:pPr lvl="1"/>
            <a:r>
              <a:rPr lang="cs-CZ" dirty="0" smtClean="0"/>
              <a:t>V druhém bloku se zjišťuje pořadí vnímání objektů pro každý z aspektů, které byly v prvním cyklu otázek dostatečně významné. Pokud byl aspekt nevýznamný pro všechny objekty, v druhém cyklu otázek se nenabízí.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Dotazování postihuje </a:t>
            </a:r>
            <a:r>
              <a:rPr lang="cs-CZ" b="1" dirty="0" smtClean="0"/>
              <a:t>aspekty, které jsou pro respondenta důležité</a:t>
            </a:r>
            <a:r>
              <a:rPr lang="cs-CZ" dirty="0" smtClean="0"/>
              <a:t>, tj. buď přitažlivé a uspokojující, a nebo naopak odrazující nebo znepokojující. Vlastnosti, které nejsou pro respondenta důležité a objekty, o kterých respondent nic neví, jsou základem pro </a:t>
            </a:r>
            <a:r>
              <a:rPr lang="cs-CZ" b="1" dirty="0" smtClean="0"/>
              <a:t>určení prahu vnímání</a:t>
            </a:r>
            <a:r>
              <a:rPr lang="cs-CZ" dirty="0" smtClean="0"/>
              <a:t>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Předpokládaná </a:t>
            </a:r>
            <a:r>
              <a:rPr lang="cs-CZ" b="1" dirty="0" smtClean="0"/>
              <a:t>doba dotazování je flexibilní</a:t>
            </a:r>
            <a:r>
              <a:rPr lang="cs-CZ" dirty="0" smtClean="0"/>
              <a:t>. Podobně jako v MXD lze v SCE nastavit maximální počet voleb.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Vypočtené charakteristiky aspektů a prahových hodnot vnímání jsou </a:t>
            </a:r>
            <a:r>
              <a:rPr lang="cs-CZ" b="1" dirty="0" smtClean="0"/>
              <a:t>bayesiánské odhady na základě teoretických modelů </a:t>
            </a:r>
            <a:r>
              <a:rPr lang="cs-CZ" dirty="0" smtClean="0"/>
              <a:t>(RUT </a:t>
            </a:r>
            <a:r>
              <a:rPr lang="en-US" dirty="0" smtClean="0"/>
              <a:t>- </a:t>
            </a:r>
            <a:r>
              <a:rPr lang="cs-CZ" dirty="0" err="1" smtClean="0"/>
              <a:t>Random</a:t>
            </a:r>
            <a:r>
              <a:rPr lang="cs-CZ" dirty="0" smtClean="0"/>
              <a:t> Utility </a:t>
            </a:r>
            <a:r>
              <a:rPr lang="cs-CZ" dirty="0" err="1" smtClean="0"/>
              <a:t>Theory</a:t>
            </a:r>
            <a:r>
              <a:rPr lang="cs-CZ" dirty="0" smtClean="0"/>
              <a:t>, DCM - Discrete </a:t>
            </a:r>
            <a:r>
              <a:rPr lang="cs-CZ" dirty="0" err="1" smtClean="0"/>
              <a:t>Choice</a:t>
            </a:r>
            <a:r>
              <a:rPr lang="cs-CZ" dirty="0" smtClean="0"/>
              <a:t> Modeling).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OBIMA:</a:t>
            </a:r>
            <a:r>
              <a:rPr lang="cs-CZ" b="1" dirty="0" smtClean="0"/>
              <a:t> Vlastnosti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58924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Postup</a:t>
            </a:r>
            <a:r>
              <a:rPr lang="cs-CZ" dirty="0" smtClean="0"/>
              <a:t> </a:t>
            </a:r>
            <a:r>
              <a:rPr lang="en-US" dirty="0" smtClean="0"/>
              <a:t>OBIMA</a:t>
            </a:r>
            <a:r>
              <a:rPr lang="cs-CZ" dirty="0" smtClean="0"/>
              <a:t> je založen na </a:t>
            </a:r>
            <a:r>
              <a:rPr lang="cs-CZ" b="1" dirty="0" smtClean="0"/>
              <a:t>pořadí vnímání</a:t>
            </a:r>
            <a:r>
              <a:rPr lang="cs-CZ" dirty="0" smtClean="0"/>
              <a:t> aspektů a objektů respondentem. Protože u pořadí nemůže dojít ke shodě, </a:t>
            </a:r>
            <a:r>
              <a:rPr lang="cs-CZ" b="1" dirty="0" smtClean="0"/>
              <a:t>rozlišovací schopnost postupu je vyšší než umožňují škálové baterie</a:t>
            </a:r>
            <a:r>
              <a:rPr lang="cs-CZ" dirty="0" smtClean="0"/>
              <a:t>. Metoda je vhodná zejména v případě, kdy očekávané rozdíly ve vnímání testovaných objektů jsou malé.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Určení </a:t>
            </a:r>
            <a:r>
              <a:rPr lang="cs-CZ" b="1" dirty="0" smtClean="0"/>
              <a:t>prahových hodnot </a:t>
            </a:r>
            <a:r>
              <a:rPr lang="cs-CZ" dirty="0" smtClean="0"/>
              <a:t>vnímání nevyžaduje dodatečné otázky na ukotvení (anchoring), jak je tomu např. u MXD. Prahové hodnoty vnímání, určené nezávisle pro každého respondenta, dovolují normalizaci intenzity vnímání aspektů.  </a:t>
            </a:r>
            <a:r>
              <a:rPr lang="cs-CZ" b="1" dirty="0" smtClean="0"/>
              <a:t>Výsledkem je percepce, tj. intenzita vnímání jako vyjádření přijetí resp. odmítnutí aspektu  daného objektu v procentech</a:t>
            </a:r>
            <a:r>
              <a:rPr lang="cs-CZ" dirty="0" smtClean="0"/>
              <a:t>. Nulová hodnota odpovídá prahu hodnocení.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Kladné hodnoty percepce identifikují </a:t>
            </a:r>
            <a:r>
              <a:rPr lang="cs-CZ" b="1" dirty="0" smtClean="0"/>
              <a:t>silné stránky </a:t>
            </a:r>
            <a:r>
              <a:rPr lang="cs-CZ" dirty="0" smtClean="0"/>
              <a:t>a záporné hodnoty </a:t>
            </a:r>
            <a:r>
              <a:rPr lang="cs-CZ" b="1" dirty="0" smtClean="0"/>
              <a:t>slabé stránky objektů</a:t>
            </a:r>
            <a:r>
              <a:rPr lang="cs-CZ" dirty="0" smtClean="0"/>
              <a:t>. 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Normalizace percepce </a:t>
            </a:r>
            <a:r>
              <a:rPr lang="cs-CZ" b="1" dirty="0" smtClean="0"/>
              <a:t>dovoluje porovnávat výsledky mezi studiemi</a:t>
            </a:r>
            <a:r>
              <a:rPr lang="cs-CZ" dirty="0" smtClean="0"/>
              <a:t>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Postup </a:t>
            </a:r>
            <a:r>
              <a:rPr lang="cs-CZ" b="1" dirty="0" smtClean="0"/>
              <a:t>minimalizuje vliv aury </a:t>
            </a:r>
            <a:r>
              <a:rPr lang="cs-CZ" dirty="0" smtClean="0"/>
              <a:t>(halo effect) objektů, zejména značek.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Dá se předpokládat, že lepší diskriminace mezi aspekty a objekty poskytne lepší diskriminaci mezi jednotlivci, a proto </a:t>
            </a:r>
            <a:r>
              <a:rPr lang="cs-CZ" b="1" dirty="0" smtClean="0"/>
              <a:t>ostřejší segmentaci </a:t>
            </a:r>
            <a:r>
              <a:rPr lang="cs-CZ" dirty="0" smtClean="0"/>
              <a:t>vzorku respondentů.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OBIMA:</a:t>
            </a:r>
            <a:r>
              <a:rPr lang="cs-CZ" b="1" dirty="0" smtClean="0"/>
              <a:t> Nevýhody a omezení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51723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Dotazování </a:t>
            </a:r>
            <a:r>
              <a:rPr lang="cs-CZ" dirty="0" smtClean="0"/>
              <a:t>obvykle </a:t>
            </a:r>
            <a:r>
              <a:rPr lang="cs-CZ" b="1" dirty="0" smtClean="0"/>
              <a:t>trvá o něco déle </a:t>
            </a:r>
            <a:r>
              <a:rPr lang="cs-CZ" dirty="0" smtClean="0"/>
              <a:t>než u baterií škálových otázek.</a:t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Počet objektů i počet aspektů je omezen asi na 15</a:t>
            </a:r>
            <a:r>
              <a:rPr lang="cs-CZ" dirty="0" smtClean="0"/>
              <a:t>, v krajním případě na 20. Je to dáno využitím postupu třídění SCE, který vyžaduje v první volbě zobrazit všechny aspekty resp. objekty. Vybírat z většího počtu by respondent zvládal jen obtížně. </a:t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Celkový počet odhadovaných prvků (součin počtu objektů a aspektů) by neměl překročit cca 200</a:t>
            </a:r>
            <a:r>
              <a:rPr lang="cs-CZ" dirty="0" smtClean="0"/>
              <a:t>. Odpovídá to např. 10 značkám s 20 testovanými aspekty. Ačkoliv respondent má možnost libovolné objekty i aspekty přeskočit, větší počet by mohl snížit ochotu respondentů odpovídat. 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Všechny </a:t>
            </a:r>
            <a:r>
              <a:rPr lang="cs-CZ" b="1" dirty="0" smtClean="0"/>
              <a:t>aspekty by měly mít stejnou </a:t>
            </a:r>
            <a:r>
              <a:rPr lang="cs-CZ" dirty="0" smtClean="0"/>
              <a:t>(nejlépe kladnou) </a:t>
            </a:r>
            <a:r>
              <a:rPr lang="cs-CZ" b="1" dirty="0" smtClean="0"/>
              <a:t>orientaci smyslu</a:t>
            </a:r>
            <a:r>
              <a:rPr lang="cs-CZ" dirty="0" smtClean="0"/>
              <a:t>, aby vyjádření souhlasu a nesouhlasu s nimi respondenta nemátlo.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Numerické zpracování dat </a:t>
            </a:r>
            <a:r>
              <a:rPr lang="cs-CZ" b="1" dirty="0" smtClean="0"/>
              <a:t>je náročnější </a:t>
            </a:r>
            <a:r>
              <a:rPr lang="cs-CZ" dirty="0" smtClean="0"/>
              <a:t>než ze škálových baterií.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OBIMA:</a:t>
            </a:r>
            <a:r>
              <a:rPr lang="cs-CZ" b="1" dirty="0" smtClean="0"/>
              <a:t> 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44522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Pro testování postupu OBIMA bylo zvoleno 12 obecných aspektů pro 4 značky (Apple, Lenovo, Samsung a Sony), jejichž charakteristicky jsou všeobecně známé.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O vyplnění dotazníku bylo požádáno asi 100 pracovníků firem využívajících výzkum trhu.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Dotazník otevřelo 57 a dokončilo 47 z nich.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Střední doba dotazování byla 11 minut.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Dostatečný objem dat vhodných pro zpracování mělo 52 rozhovorů. 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CAWI </a:t>
            </a:r>
            <a:r>
              <a:rPr lang="cs-CZ" dirty="0" smtClean="0">
                <a:hlinkClick r:id="rId2"/>
              </a:rPr>
              <a:t>dotazník</a:t>
            </a:r>
            <a:r>
              <a:rPr lang="cs-CZ" dirty="0" smtClean="0"/>
              <a:t> z dubna 2015 je stále aktivní.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Výsledky ve formě percepcí daných značek jsou na obrázku. 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f_BRIM2_Perc_GP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861" y="0"/>
            <a:ext cx="862961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/>
                </a:solidFill>
              </a:rPr>
              <a:t>OBIMA</a:t>
            </a:r>
            <a:r>
              <a:rPr lang="en-US" sz="4800" b="1" dirty="0" smtClean="0"/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-</a:t>
            </a:r>
            <a:r>
              <a:rPr lang="en-US" sz="4800" b="1" dirty="0" smtClean="0"/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Object</a:t>
            </a:r>
            <a:r>
              <a:rPr lang="en-US" sz="4800" b="1" dirty="0" smtClean="0"/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Image</a:t>
            </a:r>
            <a:r>
              <a:rPr lang="en-US" sz="4800" b="1" dirty="0" smtClean="0"/>
              <a:t> </a:t>
            </a:r>
            <a:r>
              <a:rPr lang="en-US" sz="4000" b="1" dirty="0" smtClean="0">
                <a:solidFill>
                  <a:schemeClr val="accent5"/>
                </a:solidFill>
              </a:rPr>
              <a:t>Analysis</a:t>
            </a:r>
            <a:endParaRPr lang="en-US" sz="4000" b="1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</a:t>
            </a:r>
            <a:r>
              <a:rPr lang="cs-CZ" b="0" dirty="0" smtClean="0">
                <a:solidFill>
                  <a:schemeClr val="tx1"/>
                </a:solidFill>
              </a:rPr>
              <a:t>ěkuje za pozornost</a:t>
            </a:r>
            <a:endParaRPr lang="cs-C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159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OBIMA - Object Image Analysis</vt:lpstr>
      <vt:lpstr>Slide 2</vt:lpstr>
      <vt:lpstr>Řešení: OBIMA</vt:lpstr>
      <vt:lpstr>OBIMA: Vlastnosti</vt:lpstr>
      <vt:lpstr>OBIMA: Nevýhody a omezení</vt:lpstr>
      <vt:lpstr>OBIMA: Příklad</vt:lpstr>
      <vt:lpstr>Slide 7</vt:lpstr>
      <vt:lpstr>OBIMA - Object Image Analysis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OBIMA - Object Image Analysis</dc:title>
  <dc:creator>Luděk Brož</dc:creator>
  <cp:lastModifiedBy>Luděk Brož</cp:lastModifiedBy>
  <cp:revision>45</cp:revision>
  <dcterms:created xsi:type="dcterms:W3CDTF">2016-04-22T23:42:28Z</dcterms:created>
  <dcterms:modified xsi:type="dcterms:W3CDTF">2016-04-25T08:21:49Z</dcterms:modified>
</cp:coreProperties>
</file>