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2" r:id="rId7"/>
    <p:sldId id="264" r:id="rId8"/>
    <p:sldId id="265" r:id="rId9"/>
    <p:sldId id="267" r:id="rId10"/>
    <p:sldId id="268" r:id="rId11"/>
    <p:sldId id="266" r:id="rId12"/>
    <p:sldId id="269" r:id="rId13"/>
    <p:sldId id="270"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67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259DCF3-1A95-4F3A-BB25-AE4956E418CC}" type="datetimeFigureOut">
              <a:rPr lang="en-US" smtClean="0"/>
              <a:pPr/>
              <a:t>2016-04-25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BB5004-28D7-4890-93B7-05645463AFC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259DCF3-1A95-4F3A-BB25-AE4956E418CC}" type="datetimeFigureOut">
              <a:rPr lang="en-US" smtClean="0"/>
              <a:pPr/>
              <a:t>2016-04-25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BB5004-28D7-4890-93B7-05645463AFC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259DCF3-1A95-4F3A-BB25-AE4956E418CC}" type="datetimeFigureOut">
              <a:rPr lang="en-US" smtClean="0"/>
              <a:pPr/>
              <a:t>2016-04-25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BB5004-28D7-4890-93B7-05645463AFC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5"/>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1259DCF3-1A95-4F3A-BB25-AE4956E418CC}" type="datetimeFigureOut">
              <a:rPr lang="en-US" smtClean="0"/>
              <a:pPr/>
              <a:t>2016-04-25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8BB5004-28D7-4890-93B7-05645463AFC7}"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259DCF3-1A95-4F3A-BB25-AE4956E418CC}" type="datetimeFigureOut">
              <a:rPr lang="en-US" smtClean="0"/>
              <a:pPr/>
              <a:t>2016-04-25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BB5004-28D7-4890-93B7-05645463AFC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259DCF3-1A95-4F3A-BB25-AE4956E418CC}" type="datetimeFigureOut">
              <a:rPr lang="en-US" smtClean="0"/>
              <a:pPr/>
              <a:t>2016-04-25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BB5004-28D7-4890-93B7-05645463AFC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259DCF3-1A95-4F3A-BB25-AE4956E418CC}" type="datetimeFigureOut">
              <a:rPr lang="en-US" smtClean="0"/>
              <a:pPr/>
              <a:t>2016-04-25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8BB5004-28D7-4890-93B7-05645463AFC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259DCF3-1A95-4F3A-BB25-AE4956E418CC}" type="datetimeFigureOut">
              <a:rPr lang="en-US" smtClean="0"/>
              <a:pPr/>
              <a:t>2016-04-25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8BB5004-28D7-4890-93B7-05645463AFC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59DCF3-1A95-4F3A-BB25-AE4956E418CC}" type="datetimeFigureOut">
              <a:rPr lang="en-US" smtClean="0"/>
              <a:pPr/>
              <a:t>2016-04-25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8BB5004-28D7-4890-93B7-05645463AFC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259DCF3-1A95-4F3A-BB25-AE4956E418CC}" type="datetimeFigureOut">
              <a:rPr lang="en-US" smtClean="0"/>
              <a:pPr/>
              <a:t>2016-04-25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BB5004-28D7-4890-93B7-05645463AFC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259DCF3-1A95-4F3A-BB25-AE4956E418CC}" type="datetimeFigureOut">
              <a:rPr lang="en-US" smtClean="0"/>
              <a:pPr/>
              <a:t>2016-04-25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BB5004-28D7-4890-93B7-05645463AFC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562074"/>
          </a:xfrm>
          <a:prstGeom prst="rect">
            <a:avLst/>
          </a:prstGeom>
        </p:spPr>
        <p:txBody>
          <a:bodyPr vert="horz" lIns="91440" tIns="45720" rIns="91440" bIns="45720" rtlCol="0" anchor="ctr">
            <a:noAutofit/>
          </a:bodyPr>
          <a:lstStyle/>
          <a:p>
            <a:r>
              <a:rPr lang="cs-CZ" noProof="0" dirty="0" err="1" smtClean="0"/>
              <a:t>Click</a:t>
            </a:r>
            <a:r>
              <a:rPr lang="cs-CZ" noProof="0" dirty="0" smtClean="0"/>
              <a:t> to </a:t>
            </a:r>
            <a:r>
              <a:rPr lang="cs-CZ" noProof="0" dirty="0" err="1" smtClean="0"/>
              <a:t>edit</a:t>
            </a:r>
            <a:r>
              <a:rPr lang="cs-CZ" noProof="0" dirty="0" smtClean="0"/>
              <a:t> Master </a:t>
            </a:r>
            <a:r>
              <a:rPr lang="cs-CZ" noProof="0" dirty="0" err="1" smtClean="0"/>
              <a:t>title</a:t>
            </a:r>
            <a:r>
              <a:rPr lang="cs-CZ" noProof="0" dirty="0" smtClean="0"/>
              <a:t> style</a:t>
            </a:r>
            <a:endParaRPr lang="cs-CZ" noProof="0" dirty="0"/>
          </a:p>
        </p:txBody>
      </p:sp>
      <p:sp>
        <p:nvSpPr>
          <p:cNvPr id="3" name="Text Placeholder 2"/>
          <p:cNvSpPr>
            <a:spLocks noGrp="1"/>
          </p:cNvSpPr>
          <p:nvPr>
            <p:ph type="body" idx="1"/>
          </p:nvPr>
        </p:nvSpPr>
        <p:spPr>
          <a:xfrm>
            <a:off x="457200" y="980728"/>
            <a:ext cx="8229600" cy="5145435"/>
          </a:xfrm>
          <a:prstGeom prst="rect">
            <a:avLst/>
          </a:prstGeom>
        </p:spPr>
        <p:txBody>
          <a:bodyPr vert="horz" lIns="91440" tIns="45720" rIns="91440" bIns="45720" rtlCol="0">
            <a:normAutofit/>
          </a:bodyPr>
          <a:lstStyle/>
          <a:p>
            <a:pPr lvl="0"/>
            <a:r>
              <a:rPr lang="cs-CZ" noProof="0" dirty="0" err="1" smtClean="0"/>
              <a:t>Click</a:t>
            </a:r>
            <a:r>
              <a:rPr lang="cs-CZ" noProof="0" dirty="0" smtClean="0"/>
              <a:t> to </a:t>
            </a:r>
            <a:r>
              <a:rPr lang="cs-CZ" noProof="0" dirty="0" err="1" smtClean="0"/>
              <a:t>edit</a:t>
            </a:r>
            <a:r>
              <a:rPr lang="cs-CZ" noProof="0" dirty="0" smtClean="0"/>
              <a:t> Master text </a:t>
            </a:r>
            <a:r>
              <a:rPr lang="cs-CZ" noProof="0" dirty="0" err="1" smtClean="0"/>
              <a:t>styles</a:t>
            </a:r>
            <a:endParaRPr lang="cs-CZ" noProof="0" dirty="0" smtClean="0"/>
          </a:p>
          <a:p>
            <a:pPr lvl="1"/>
            <a:r>
              <a:rPr lang="cs-CZ" noProof="0" dirty="0" err="1" smtClean="0"/>
              <a:t>Second</a:t>
            </a:r>
            <a:r>
              <a:rPr lang="cs-CZ" noProof="0" dirty="0" smtClean="0"/>
              <a:t> </a:t>
            </a:r>
            <a:r>
              <a:rPr lang="cs-CZ" noProof="0" dirty="0" err="1" smtClean="0"/>
              <a:t>level</a:t>
            </a:r>
            <a:endParaRPr lang="cs-CZ" noProof="0" dirty="0" smtClean="0"/>
          </a:p>
          <a:p>
            <a:pPr lvl="2"/>
            <a:r>
              <a:rPr lang="cs-CZ" noProof="0" dirty="0" err="1" smtClean="0"/>
              <a:t>Third</a:t>
            </a:r>
            <a:r>
              <a:rPr lang="cs-CZ" noProof="0" dirty="0" smtClean="0"/>
              <a:t> </a:t>
            </a:r>
            <a:r>
              <a:rPr lang="cs-CZ" noProof="0" dirty="0" err="1" smtClean="0"/>
              <a:t>level</a:t>
            </a:r>
            <a:endParaRPr lang="cs-CZ" noProof="0" dirty="0" smtClean="0"/>
          </a:p>
          <a:p>
            <a:pPr lvl="3"/>
            <a:r>
              <a:rPr lang="cs-CZ" noProof="0" dirty="0" err="1" smtClean="0"/>
              <a:t>Fourth</a:t>
            </a:r>
            <a:r>
              <a:rPr lang="cs-CZ" noProof="0" dirty="0" smtClean="0"/>
              <a:t> </a:t>
            </a:r>
            <a:r>
              <a:rPr lang="cs-CZ" noProof="0" dirty="0" err="1" smtClean="0"/>
              <a:t>level</a:t>
            </a:r>
            <a:endParaRPr lang="cs-CZ" noProof="0" dirty="0" smtClean="0"/>
          </a:p>
          <a:p>
            <a:pPr lvl="4"/>
            <a:r>
              <a:rPr lang="cs-CZ" noProof="0" dirty="0" err="1" smtClean="0"/>
              <a:t>Fifth</a:t>
            </a:r>
            <a:r>
              <a:rPr lang="cs-CZ" noProof="0" dirty="0" smtClean="0"/>
              <a:t> </a:t>
            </a:r>
            <a:r>
              <a:rPr lang="cs-CZ" noProof="0" dirty="0" err="1" smtClean="0"/>
              <a:t>level</a:t>
            </a:r>
            <a:endParaRPr lang="cs-CZ" noProof="0"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59DCF3-1A95-4F3A-BB25-AE4956E418CC}" type="datetimeFigureOut">
              <a:rPr lang="cs-CZ" noProof="0" smtClean="0"/>
              <a:pPr/>
              <a:t>25.04.2016</a:t>
            </a:fld>
            <a:endParaRPr lang="cs-CZ" noProof="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noProof="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BB5004-28D7-4890-93B7-05645463AFC7}" type="slidenum">
              <a:rPr lang="cs-CZ" noProof="0" smtClean="0"/>
              <a:pPr/>
              <a:t>‹#›</a:t>
            </a:fld>
            <a:endParaRPr lang="cs-CZ" noProof="0"/>
          </a:p>
        </p:txBody>
      </p:sp>
      <p:cxnSp>
        <p:nvCxnSpPr>
          <p:cNvPr id="8" name="Straight Connector 7"/>
          <p:cNvCxnSpPr/>
          <p:nvPr userDrawn="1"/>
        </p:nvCxnSpPr>
        <p:spPr>
          <a:xfrm>
            <a:off x="467544" y="908720"/>
            <a:ext cx="8208912" cy="0"/>
          </a:xfrm>
          <a:prstGeom prst="line">
            <a:avLst/>
          </a:prstGeom>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36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slide" Target="slide10.xml"/><Relationship Id="rId2" Type="http://schemas.openxmlformats.org/officeDocument/2006/relationships/slide" Target="slide9.xml"/><Relationship Id="rId1" Type="http://schemas.openxmlformats.org/officeDocument/2006/relationships/slideLayout" Target="../slideLayouts/slideLayout2.xml"/><Relationship Id="rId6" Type="http://schemas.openxmlformats.org/officeDocument/2006/relationships/hyperlink" Target="http://g82.cz/files/DCM_Demos/CSDCA/login.html" TargetMode="External"/><Relationship Id="rId5" Type="http://schemas.openxmlformats.org/officeDocument/2006/relationships/slide" Target="slide12.xml"/><Relationship Id="rId4" Type="http://schemas.openxmlformats.org/officeDocument/2006/relationships/slide" Target="slide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1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1520" y="2130425"/>
            <a:ext cx="8640960" cy="1470025"/>
          </a:xfrm>
        </p:spPr>
        <p:txBody>
          <a:bodyPr>
            <a:normAutofit/>
          </a:bodyPr>
          <a:lstStyle/>
          <a:p>
            <a:r>
              <a:rPr lang="en-US" dirty="0" smtClean="0"/>
              <a:t>CSDCA </a:t>
            </a:r>
            <a:br>
              <a:rPr lang="en-US" dirty="0" smtClean="0"/>
            </a:br>
            <a:r>
              <a:rPr lang="en-US" dirty="0" smtClean="0"/>
              <a:t>Common Scale Discrete Choice Analysis </a:t>
            </a:r>
            <a:endParaRPr lang="en-US" dirty="0"/>
          </a:p>
        </p:txBody>
      </p:sp>
      <p:sp>
        <p:nvSpPr>
          <p:cNvPr id="3" name="Subtitle 2"/>
          <p:cNvSpPr>
            <a:spLocks noGrp="1"/>
          </p:cNvSpPr>
          <p:nvPr>
            <p:ph type="subTitle" idx="1"/>
          </p:nvPr>
        </p:nvSpPr>
        <p:spPr>
          <a:xfrm>
            <a:off x="1371600" y="4293096"/>
            <a:ext cx="6400800" cy="1752600"/>
          </a:xfrm>
        </p:spPr>
        <p:txBody>
          <a:bodyPr/>
          <a:lstStyle/>
          <a:p>
            <a:r>
              <a:rPr lang="cs-CZ" smtClean="0"/>
              <a:t>Analýza diskrétních voleb</a:t>
            </a:r>
            <a:br>
              <a:rPr lang="cs-CZ" smtClean="0"/>
            </a:br>
            <a:r>
              <a:rPr lang="cs-CZ" smtClean="0"/>
              <a:t> se společnou škálou preferencí</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cs-CZ" sz="2400" dirty="0" smtClean="0"/>
              <a:t>Setřídění preferencí barev postupnou volbou</a:t>
            </a:r>
            <a:endParaRPr lang="en-US" sz="2400" dirty="0"/>
          </a:p>
        </p:txBody>
      </p:sp>
      <p:pic>
        <p:nvPicPr>
          <p:cNvPr id="6" name="Content Placeholder 5" descr="Screening_colors.png"/>
          <p:cNvPicPr>
            <a:picLocks noGrp="1" noChangeAspect="1"/>
          </p:cNvPicPr>
          <p:nvPr>
            <p:ph idx="1"/>
          </p:nvPr>
        </p:nvPicPr>
        <p:blipFill>
          <a:blip r:embed="rId2" cstate="print"/>
          <a:stretch>
            <a:fillRect/>
          </a:stretch>
        </p:blipFill>
        <p:spPr>
          <a:xfrm>
            <a:off x="457200" y="1916832"/>
            <a:ext cx="8229600" cy="4156178"/>
          </a:xfrm>
        </p:spPr>
      </p:pic>
      <p:sp>
        <p:nvSpPr>
          <p:cNvPr id="10" name="Action Button: Custom 9">
            <a:hlinkClick r:id="" action="ppaction://hlinkshowjump?jump=lastslideviewed" highlightClick="1"/>
          </p:cNvPr>
          <p:cNvSpPr/>
          <p:nvPr/>
        </p:nvSpPr>
        <p:spPr>
          <a:xfrm>
            <a:off x="7740352" y="404664"/>
            <a:ext cx="1080120" cy="288032"/>
          </a:xfrm>
          <a:prstGeom prst="actionButtonBlank">
            <a:avLst/>
          </a:prstGeom>
          <a:solidFill>
            <a:srgbClr val="FF000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smtClean="0"/>
              <a:t>(</a:t>
            </a:r>
            <a:r>
              <a:rPr lang="cs-CZ" dirty="0" smtClean="0"/>
              <a:t> </a:t>
            </a:r>
            <a:r>
              <a:rPr lang="cs-CZ" dirty="0" smtClean="0">
                <a:hlinkClick r:id="rId3" action="ppaction://hlinksldjump"/>
              </a:rPr>
              <a:t>Zpět</a:t>
            </a:r>
            <a:r>
              <a:rPr lang="cs-CZ" dirty="0" smtClean="0"/>
              <a:t> )</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BWC2_1.png"/>
          <p:cNvPicPr>
            <a:picLocks noGrp="1" noChangeAspect="1"/>
          </p:cNvPicPr>
          <p:nvPr>
            <p:ph idx="1"/>
          </p:nvPr>
        </p:nvPicPr>
        <p:blipFill>
          <a:blip r:embed="rId2" cstate="print"/>
          <a:stretch>
            <a:fillRect/>
          </a:stretch>
        </p:blipFill>
        <p:spPr>
          <a:xfrm>
            <a:off x="457200" y="1994642"/>
            <a:ext cx="8229600" cy="3117954"/>
          </a:xfrm>
        </p:spPr>
      </p:pic>
      <p:sp>
        <p:nvSpPr>
          <p:cNvPr id="3" name="Title 1"/>
          <p:cNvSpPr>
            <a:spLocks noGrp="1"/>
          </p:cNvSpPr>
          <p:nvPr>
            <p:ph type="title"/>
          </p:nvPr>
        </p:nvSpPr>
        <p:spPr>
          <a:xfrm>
            <a:off x="457200" y="274638"/>
            <a:ext cx="8229600" cy="562074"/>
          </a:xfrm>
        </p:spPr>
        <p:txBody>
          <a:bodyPr/>
          <a:lstStyle/>
          <a:p>
            <a:pPr algn="l"/>
            <a:r>
              <a:rPr lang="cs-CZ" sz="2400" dirty="0" smtClean="0"/>
              <a:t>Preference hladin různých atributů </a:t>
            </a:r>
            <a:endParaRPr lang="en-US" sz="2400" dirty="0"/>
          </a:p>
        </p:txBody>
      </p:sp>
      <p:sp>
        <p:nvSpPr>
          <p:cNvPr id="10" name="Action Button: Custom 9">
            <a:hlinkClick r:id="" action="ppaction://hlinkshowjump?jump=lastslideviewed" highlightClick="1"/>
          </p:cNvPr>
          <p:cNvSpPr/>
          <p:nvPr/>
        </p:nvSpPr>
        <p:spPr>
          <a:xfrm>
            <a:off x="7740352" y="404664"/>
            <a:ext cx="1080120" cy="288032"/>
          </a:xfrm>
          <a:prstGeom prst="actionButtonBlank">
            <a:avLst/>
          </a:prstGeom>
          <a:solidFill>
            <a:srgbClr val="FF000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smtClean="0"/>
              <a:t>(</a:t>
            </a:r>
            <a:r>
              <a:rPr lang="cs-CZ" dirty="0" smtClean="0"/>
              <a:t> </a:t>
            </a:r>
            <a:r>
              <a:rPr lang="cs-CZ" dirty="0" smtClean="0">
                <a:hlinkClick r:id="rId3" action="ppaction://hlinksldjump"/>
              </a:rPr>
              <a:t>Zpět</a:t>
            </a:r>
            <a:r>
              <a:rPr lang="cs-CZ" dirty="0" smtClean="0"/>
              <a:t> )</a:t>
            </a:r>
            <a:endParaRPr lang="en-US" dirty="0"/>
          </a:p>
        </p:txBody>
      </p:sp>
      <p:sp>
        <p:nvSpPr>
          <p:cNvPr id="7" name="TextBox 6"/>
          <p:cNvSpPr txBox="1"/>
          <p:nvPr/>
        </p:nvSpPr>
        <p:spPr>
          <a:xfrm>
            <a:off x="467544" y="1052736"/>
            <a:ext cx="7632848" cy="369332"/>
          </a:xfrm>
          <a:prstGeom prst="rect">
            <a:avLst/>
          </a:prstGeom>
          <a:noFill/>
        </p:spPr>
        <p:txBody>
          <a:bodyPr wrap="square" rtlCol="0">
            <a:spAutoFit/>
          </a:bodyPr>
          <a:lstStyle/>
          <a:p>
            <a:r>
              <a:rPr lang="cs-CZ" dirty="0" smtClean="0">
                <a:solidFill>
                  <a:schemeClr val="accent5"/>
                </a:solidFill>
              </a:rPr>
              <a:t>Dotazování postupem </a:t>
            </a:r>
            <a:r>
              <a:rPr lang="cs-CZ" dirty="0" err="1" smtClean="0">
                <a:solidFill>
                  <a:schemeClr val="accent5"/>
                </a:solidFill>
              </a:rPr>
              <a:t>Best</a:t>
            </a:r>
            <a:r>
              <a:rPr lang="cs-CZ" dirty="0" smtClean="0">
                <a:solidFill>
                  <a:schemeClr val="accent5"/>
                </a:solidFill>
              </a:rPr>
              <a:t>-</a:t>
            </a:r>
            <a:r>
              <a:rPr lang="cs-CZ" dirty="0" err="1" smtClean="0">
                <a:solidFill>
                  <a:schemeClr val="accent5"/>
                </a:solidFill>
              </a:rPr>
              <a:t>Worst</a:t>
            </a:r>
            <a:r>
              <a:rPr lang="cs-CZ" dirty="0" smtClean="0">
                <a:solidFill>
                  <a:schemeClr val="accent5"/>
                </a:solidFill>
              </a:rPr>
              <a:t> Case 2 </a:t>
            </a:r>
            <a:endParaRPr lang="en-US" dirty="0">
              <a:solidFill>
                <a:schemeClr val="accent5"/>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a:xfrm>
            <a:off x="457200" y="260648"/>
            <a:ext cx="8229600" cy="562074"/>
          </a:xfrm>
        </p:spPr>
        <p:txBody>
          <a:bodyPr/>
          <a:lstStyle/>
          <a:p>
            <a:pPr algn="l"/>
            <a:r>
              <a:rPr lang="cs-CZ" sz="2400" dirty="0" smtClean="0"/>
              <a:t>Preference hladin různých atributů </a:t>
            </a:r>
            <a:endParaRPr lang="en-US" sz="2400" dirty="0"/>
          </a:p>
        </p:txBody>
      </p:sp>
      <p:pic>
        <p:nvPicPr>
          <p:cNvPr id="6" name="Content Placeholder 5" descr="BWC2_2.png"/>
          <p:cNvPicPr>
            <a:picLocks noGrp="1" noChangeAspect="1"/>
          </p:cNvPicPr>
          <p:nvPr>
            <p:ph idx="1"/>
          </p:nvPr>
        </p:nvPicPr>
        <p:blipFill>
          <a:blip r:embed="rId2" cstate="print"/>
          <a:stretch>
            <a:fillRect/>
          </a:stretch>
        </p:blipFill>
        <p:spPr>
          <a:xfrm>
            <a:off x="457200" y="1968687"/>
            <a:ext cx="8229600" cy="3169864"/>
          </a:xfrm>
        </p:spPr>
      </p:pic>
      <p:sp>
        <p:nvSpPr>
          <p:cNvPr id="8" name="TextBox 7"/>
          <p:cNvSpPr txBox="1"/>
          <p:nvPr/>
        </p:nvSpPr>
        <p:spPr>
          <a:xfrm>
            <a:off x="467544" y="1052736"/>
            <a:ext cx="7632848" cy="369332"/>
          </a:xfrm>
          <a:prstGeom prst="rect">
            <a:avLst/>
          </a:prstGeom>
          <a:noFill/>
        </p:spPr>
        <p:txBody>
          <a:bodyPr wrap="square" rtlCol="0">
            <a:spAutoFit/>
          </a:bodyPr>
          <a:lstStyle/>
          <a:p>
            <a:r>
              <a:rPr lang="cs-CZ" dirty="0" smtClean="0">
                <a:solidFill>
                  <a:schemeClr val="accent5"/>
                </a:solidFill>
              </a:rPr>
              <a:t>Dotazování postupem </a:t>
            </a:r>
            <a:r>
              <a:rPr lang="cs-CZ" dirty="0" err="1" smtClean="0">
                <a:solidFill>
                  <a:schemeClr val="accent5"/>
                </a:solidFill>
              </a:rPr>
              <a:t>Best</a:t>
            </a:r>
            <a:r>
              <a:rPr lang="cs-CZ" dirty="0" smtClean="0">
                <a:solidFill>
                  <a:schemeClr val="accent5"/>
                </a:solidFill>
              </a:rPr>
              <a:t>-</a:t>
            </a:r>
            <a:r>
              <a:rPr lang="cs-CZ" dirty="0" err="1" smtClean="0">
                <a:solidFill>
                  <a:schemeClr val="accent5"/>
                </a:solidFill>
              </a:rPr>
              <a:t>Worst</a:t>
            </a:r>
            <a:r>
              <a:rPr lang="cs-CZ" dirty="0" smtClean="0">
                <a:solidFill>
                  <a:schemeClr val="accent5"/>
                </a:solidFill>
              </a:rPr>
              <a:t> Case 2 </a:t>
            </a:r>
            <a:endParaRPr lang="en-US" dirty="0">
              <a:solidFill>
                <a:schemeClr val="accent5"/>
              </a:solidFill>
            </a:endParaRPr>
          </a:p>
        </p:txBody>
      </p:sp>
      <p:sp>
        <p:nvSpPr>
          <p:cNvPr id="9" name="Action Button: Custom 8">
            <a:hlinkClick r:id="" action="ppaction://hlinkshowjump?jump=lastslideviewed" highlightClick="1"/>
          </p:cNvPr>
          <p:cNvSpPr/>
          <p:nvPr/>
        </p:nvSpPr>
        <p:spPr>
          <a:xfrm>
            <a:off x="7740352" y="404664"/>
            <a:ext cx="1080120" cy="288032"/>
          </a:xfrm>
          <a:prstGeom prst="actionButtonBlank">
            <a:avLst/>
          </a:prstGeom>
          <a:solidFill>
            <a:srgbClr val="FF000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smtClean="0">
                <a:solidFill>
                  <a:schemeClr val="bg1"/>
                </a:solidFill>
              </a:rPr>
              <a:t>(</a:t>
            </a:r>
            <a:r>
              <a:rPr lang="cs-CZ" dirty="0" smtClean="0">
                <a:solidFill>
                  <a:schemeClr val="bg1"/>
                </a:solidFill>
              </a:rPr>
              <a:t> </a:t>
            </a:r>
            <a:r>
              <a:rPr lang="cs-CZ" dirty="0" smtClean="0">
                <a:solidFill>
                  <a:schemeClr val="bg1"/>
                </a:solidFill>
                <a:hlinkClick r:id="rId3" action="ppaction://hlinksldjump"/>
              </a:rPr>
              <a:t>Zpět</a:t>
            </a:r>
            <a:r>
              <a:rPr lang="cs-CZ" dirty="0" smtClean="0">
                <a:solidFill>
                  <a:schemeClr val="bg1"/>
                </a:solidFill>
              </a:rPr>
              <a:t> )</a:t>
            </a:r>
            <a:endParaRPr lang="en-US" dirty="0" smtClean="0">
              <a:solidFill>
                <a:schemeClr val="bg1"/>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cs-CZ" sz="2400" dirty="0" smtClean="0"/>
              <a:t>Setříděné zjištěné preference hladin atributů</a:t>
            </a:r>
            <a:endParaRPr lang="en-US" sz="2400" dirty="0"/>
          </a:p>
        </p:txBody>
      </p:sp>
      <p:pic>
        <p:nvPicPr>
          <p:cNvPr id="4" name="Content Placeholder 3" descr="Common_Scale_Hybrid_Discrete_Choice.png"/>
          <p:cNvPicPr>
            <a:picLocks noGrp="1" noChangeAspect="1"/>
          </p:cNvPicPr>
          <p:nvPr>
            <p:ph idx="1"/>
          </p:nvPr>
        </p:nvPicPr>
        <p:blipFill>
          <a:blip r:embed="rId2" cstate="print"/>
          <a:stretch>
            <a:fillRect/>
          </a:stretch>
        </p:blipFill>
        <p:spPr>
          <a:xfrm>
            <a:off x="395536" y="981074"/>
            <a:ext cx="8401273" cy="5400253"/>
          </a:xfrm>
        </p:spPr>
      </p:pic>
      <p:sp>
        <p:nvSpPr>
          <p:cNvPr id="5" name="Action Button: Custom 4">
            <a:hlinkClick r:id="" action="ppaction://hlinkshowjump?jump=lastslideviewed" highlightClick="1"/>
          </p:cNvPr>
          <p:cNvSpPr/>
          <p:nvPr/>
        </p:nvSpPr>
        <p:spPr>
          <a:xfrm>
            <a:off x="7740352" y="404664"/>
            <a:ext cx="1080120" cy="288032"/>
          </a:xfrm>
          <a:prstGeom prst="actionButtonBlank">
            <a:avLst/>
          </a:prstGeom>
          <a:solidFill>
            <a:srgbClr val="FF000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smtClean="0">
                <a:solidFill>
                  <a:schemeClr val="bg1"/>
                </a:solidFill>
              </a:rPr>
              <a:t>(</a:t>
            </a:r>
            <a:r>
              <a:rPr lang="cs-CZ" dirty="0" smtClean="0">
                <a:solidFill>
                  <a:schemeClr val="bg1"/>
                </a:solidFill>
              </a:rPr>
              <a:t> </a:t>
            </a:r>
            <a:r>
              <a:rPr lang="cs-CZ" dirty="0" smtClean="0">
                <a:solidFill>
                  <a:schemeClr val="bg1"/>
                </a:solidFill>
                <a:hlinkClick r:id="rId3" action="ppaction://hlinksldjump"/>
              </a:rPr>
              <a:t>Zpět</a:t>
            </a:r>
            <a:r>
              <a:rPr lang="cs-CZ" dirty="0" smtClean="0">
                <a:solidFill>
                  <a:schemeClr val="bg1"/>
                </a:solidFill>
              </a:rPr>
              <a:t> )</a:t>
            </a:r>
            <a:endParaRPr lang="en-US" dirty="0" smtClean="0">
              <a:solidFill>
                <a:schemeClr val="bg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Conjoint – </a:t>
            </a:r>
            <a:r>
              <a:rPr lang="cs-CZ" dirty="0" smtClean="0"/>
              <a:t>výhody</a:t>
            </a:r>
            <a:endParaRPr lang="en-US" dirty="0"/>
          </a:p>
        </p:txBody>
      </p:sp>
      <p:sp>
        <p:nvSpPr>
          <p:cNvPr id="3" name="Content Placeholder 2"/>
          <p:cNvSpPr>
            <a:spLocks noGrp="1"/>
          </p:cNvSpPr>
          <p:nvPr>
            <p:ph idx="1"/>
          </p:nvPr>
        </p:nvSpPr>
        <p:spPr>
          <a:xfrm>
            <a:off x="0" y="1052736"/>
            <a:ext cx="9144000" cy="5616624"/>
          </a:xfrm>
        </p:spPr>
        <p:txBody>
          <a:bodyPr>
            <a:normAutofit fontScale="70000" lnSpcReduction="20000"/>
          </a:bodyPr>
          <a:lstStyle/>
          <a:p>
            <a:pPr>
              <a:buNone/>
            </a:pPr>
            <a:r>
              <a:rPr lang="cs-CZ" dirty="0" smtClean="0"/>
              <a:t>	Metoda Conjoint je velmi účinná pro zjištění vnímání vlastností produkt</a:t>
            </a:r>
            <a:r>
              <a:rPr lang="en-US" dirty="0" smtClean="0"/>
              <a:t>u</a:t>
            </a:r>
            <a:r>
              <a:rPr lang="cs-CZ" dirty="0" smtClean="0"/>
              <a:t> a jejich vlivu na rozhodování při výběru a volbě produktu. Poskytuje:</a:t>
            </a:r>
            <a:r>
              <a:rPr lang="en-US" dirty="0" smtClean="0"/>
              <a:t/>
            </a:r>
            <a:br>
              <a:rPr lang="en-US" dirty="0" smtClean="0"/>
            </a:br>
            <a:endParaRPr lang="cs-CZ" dirty="0" smtClean="0"/>
          </a:p>
          <a:p>
            <a:pPr lvl="1"/>
            <a:r>
              <a:rPr lang="en-US" dirty="0" err="1" smtClean="0"/>
              <a:t>Odhad</a:t>
            </a:r>
            <a:r>
              <a:rPr lang="en-US" dirty="0" smtClean="0"/>
              <a:t> </a:t>
            </a:r>
            <a:r>
              <a:rPr lang="cs-CZ" dirty="0" smtClean="0"/>
              <a:t>přijetí produktu zákazníky (</a:t>
            </a:r>
            <a:r>
              <a:rPr lang="cs-CZ" dirty="0" err="1" smtClean="0"/>
              <a:t>akceptance</a:t>
            </a:r>
            <a:r>
              <a:rPr lang="cs-CZ" dirty="0" smtClean="0"/>
              <a:t>)</a:t>
            </a:r>
          </a:p>
          <a:p>
            <a:pPr lvl="2"/>
            <a:r>
              <a:rPr lang="cs-CZ" dirty="0" smtClean="0"/>
              <a:t>Tržní potenciál</a:t>
            </a:r>
          </a:p>
          <a:p>
            <a:pPr lvl="2"/>
            <a:r>
              <a:rPr lang="cs-CZ" dirty="0" smtClean="0"/>
              <a:t>Očekávaný podíl na trhu</a:t>
            </a:r>
            <a:r>
              <a:rPr lang="en-US" dirty="0" smtClean="0"/>
              <a:t/>
            </a:r>
            <a:br>
              <a:rPr lang="en-US" dirty="0" smtClean="0"/>
            </a:br>
            <a:endParaRPr lang="cs-CZ" dirty="0" smtClean="0"/>
          </a:p>
          <a:p>
            <a:pPr lvl="1"/>
            <a:r>
              <a:rPr lang="cs-CZ" dirty="0" smtClean="0"/>
              <a:t>Porovnání vlivu změn hodnot atributů produktu na míru jeho přijetí </a:t>
            </a:r>
            <a:r>
              <a:rPr lang="en-US" dirty="0" smtClean="0"/>
              <a:t/>
            </a:r>
            <a:br>
              <a:rPr lang="en-US" dirty="0" smtClean="0"/>
            </a:br>
            <a:endParaRPr lang="cs-CZ" dirty="0" smtClean="0"/>
          </a:p>
          <a:p>
            <a:pPr lvl="1"/>
            <a:r>
              <a:rPr lang="cs-CZ" dirty="0" smtClean="0"/>
              <a:t>Simulaci rozhodnutí zákazníků v přítomnosti konkurenčních produktů v závislosti na změně atributů produktu</a:t>
            </a:r>
            <a:r>
              <a:rPr lang="en-US" dirty="0" smtClean="0"/>
              <a:t/>
            </a:r>
            <a:br>
              <a:rPr lang="en-US" dirty="0" smtClean="0"/>
            </a:br>
            <a:endParaRPr lang="cs-CZ" dirty="0" smtClean="0"/>
          </a:p>
          <a:p>
            <a:pPr lvl="1"/>
            <a:r>
              <a:rPr lang="cs-CZ" dirty="0" smtClean="0"/>
              <a:t>Zjištění hodnot dotazovaných citlivostí na cenu. Jsou to</a:t>
            </a:r>
          </a:p>
          <a:p>
            <a:pPr lvl="2"/>
            <a:r>
              <a:rPr lang="cs-CZ" dirty="0" smtClean="0"/>
              <a:t>Vlastní cenová elasticita</a:t>
            </a:r>
          </a:p>
          <a:p>
            <a:pPr lvl="2"/>
            <a:r>
              <a:rPr lang="cs-CZ" dirty="0" smtClean="0"/>
              <a:t>Křížová cenová elasticita</a:t>
            </a:r>
          </a:p>
          <a:p>
            <a:pPr lvl="2"/>
            <a:r>
              <a:rPr lang="cs-CZ" dirty="0" smtClean="0"/>
              <a:t>Odhad optimální tržní ceny (relativně ke známým cenám konkurenčních produktů)</a:t>
            </a:r>
            <a:r>
              <a:rPr lang="en-US" dirty="0" smtClean="0"/>
              <a:t/>
            </a:r>
            <a:br>
              <a:rPr lang="en-US" dirty="0" smtClean="0"/>
            </a:br>
            <a:endParaRPr lang="cs-CZ" dirty="0" smtClean="0"/>
          </a:p>
          <a:p>
            <a:pPr lvl="1"/>
            <a:r>
              <a:rPr lang="cs-CZ" dirty="0" smtClean="0"/>
              <a:t>Odhad parciálních elasticit substituce pro kvantitativní atributy (zobecněná důležitost atributu)</a:t>
            </a:r>
          </a:p>
          <a:p>
            <a:endParaRPr lang="cs-CZ"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Conjoint – </a:t>
            </a:r>
            <a:r>
              <a:rPr lang="cs-CZ" dirty="0" smtClean="0"/>
              <a:t>nevýhody</a:t>
            </a:r>
            <a:endParaRPr lang="en-US" dirty="0"/>
          </a:p>
        </p:txBody>
      </p:sp>
      <p:sp>
        <p:nvSpPr>
          <p:cNvPr id="3" name="Content Placeholder 2"/>
          <p:cNvSpPr>
            <a:spLocks noGrp="1"/>
          </p:cNvSpPr>
          <p:nvPr>
            <p:ph idx="1"/>
          </p:nvPr>
        </p:nvSpPr>
        <p:spPr>
          <a:xfrm>
            <a:off x="0" y="1196752"/>
            <a:ext cx="9144000" cy="5256584"/>
          </a:xfrm>
        </p:spPr>
        <p:txBody>
          <a:bodyPr>
            <a:normAutofit fontScale="70000" lnSpcReduction="20000"/>
          </a:bodyPr>
          <a:lstStyle/>
          <a:p>
            <a:pPr>
              <a:buNone/>
            </a:pPr>
            <a:r>
              <a:rPr lang="cs-CZ" dirty="0" smtClean="0"/>
              <a:t>	Vedle výhod má metoda Conjoint z hlediska uživatele výsledků některé všeobecně známé nevýhody plynoucí zejména z matematického modelu a provedení dotazování úlohy typu Conjoint. </a:t>
            </a:r>
            <a:r>
              <a:rPr lang="en-US" dirty="0" smtClean="0"/>
              <a:t/>
            </a:r>
            <a:br>
              <a:rPr lang="en-US" dirty="0" smtClean="0"/>
            </a:br>
            <a:endParaRPr lang="cs-CZ" dirty="0" smtClean="0"/>
          </a:p>
          <a:p>
            <a:pPr lvl="1"/>
            <a:r>
              <a:rPr lang="cs-CZ" dirty="0" smtClean="0"/>
              <a:t>Preference hladin jsou vyjádřeny v jednotkách </a:t>
            </a:r>
            <a:r>
              <a:rPr lang="cs-CZ" dirty="0" err="1" smtClean="0"/>
              <a:t>logit</a:t>
            </a:r>
            <a:r>
              <a:rPr lang="cs-CZ" dirty="0" smtClean="0"/>
              <a:t>, které pro většinu uživatelů nejsou bez transformace pochopitelné, a proto ani využitelné. </a:t>
            </a:r>
            <a:r>
              <a:rPr lang="en-US" dirty="0" smtClean="0"/>
              <a:t/>
            </a:r>
            <a:br>
              <a:rPr lang="en-US" dirty="0" smtClean="0"/>
            </a:br>
            <a:endParaRPr lang="cs-CZ" dirty="0" smtClean="0"/>
          </a:p>
          <a:p>
            <a:pPr lvl="1"/>
            <a:r>
              <a:rPr lang="cs-CZ" dirty="0" smtClean="0"/>
              <a:t>Preference hladin lze vzájemně porovnávat pouze u hladin téhož atributu. Hladiny různých atributů vzájemně porovnávat nelze, protože každý atribut má jiný referenční bod (počátek stupnice), zvolený buď subjektivně nebo výpočetním algoritmem (tj. ve většině případů tzv. centrovaných utilit).</a:t>
            </a:r>
            <a:r>
              <a:rPr lang="en-US" dirty="0" smtClean="0"/>
              <a:t/>
            </a:r>
            <a:br>
              <a:rPr lang="en-US" dirty="0" smtClean="0"/>
            </a:br>
            <a:endParaRPr lang="cs-CZ" dirty="0" smtClean="0"/>
          </a:p>
          <a:p>
            <a:pPr lvl="1"/>
            <a:r>
              <a:rPr lang="cs-CZ" dirty="0" smtClean="0"/>
              <a:t>Hodnoty preferencí hladin atributů nemají žádný vztah ke vnímání (tj. nevyjadřují, zda je hladina vnímána pozitivně nebo negativně).</a:t>
            </a:r>
            <a:r>
              <a:rPr lang="en-US" dirty="0" smtClean="0"/>
              <a:t/>
            </a:r>
            <a:br>
              <a:rPr lang="en-US" dirty="0" smtClean="0"/>
            </a:br>
            <a:endParaRPr lang="cs-CZ" dirty="0" smtClean="0"/>
          </a:p>
          <a:p>
            <a:pPr lvl="1"/>
            <a:r>
              <a:rPr lang="cs-CZ" dirty="0" smtClean="0"/>
              <a:t>Výpočet průměru individuálních hodnot preferencí pro studovaný segment není teoreticky oprávněný a neměl by být využíván pro interpretaci. Z prostého důvodu, že jiný postup není dostupný, se tak často děje.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2074"/>
          </a:xfrm>
        </p:spPr>
        <p:txBody>
          <a:bodyPr>
            <a:noAutofit/>
          </a:bodyPr>
          <a:lstStyle/>
          <a:p>
            <a:r>
              <a:rPr lang="cs-CZ" sz="2800" dirty="0" smtClean="0"/>
              <a:t>Řešení: </a:t>
            </a:r>
            <a:r>
              <a:rPr lang="cs-CZ" sz="2800" dirty="0" err="1" smtClean="0"/>
              <a:t>Common</a:t>
            </a:r>
            <a:r>
              <a:rPr lang="cs-CZ" sz="2800" dirty="0" smtClean="0"/>
              <a:t> </a:t>
            </a:r>
            <a:r>
              <a:rPr lang="cs-CZ" sz="2800" dirty="0" err="1" smtClean="0"/>
              <a:t>Scale</a:t>
            </a:r>
            <a:r>
              <a:rPr lang="cs-CZ" sz="2800" dirty="0" smtClean="0"/>
              <a:t> </a:t>
            </a:r>
            <a:r>
              <a:rPr lang="cs-CZ" sz="2800" dirty="0" err="1" smtClean="0"/>
              <a:t>Discrete</a:t>
            </a:r>
            <a:r>
              <a:rPr lang="cs-CZ" sz="2800" dirty="0" smtClean="0"/>
              <a:t> </a:t>
            </a:r>
            <a:r>
              <a:rPr lang="cs-CZ" sz="2800" dirty="0" err="1" smtClean="0"/>
              <a:t>Choice</a:t>
            </a:r>
            <a:r>
              <a:rPr lang="cs-CZ" sz="2800" dirty="0" smtClean="0"/>
              <a:t> </a:t>
            </a:r>
            <a:r>
              <a:rPr lang="cs-CZ" sz="2800" dirty="0" err="1" smtClean="0"/>
              <a:t>Analysis</a:t>
            </a:r>
            <a:endParaRPr lang="en-US" sz="2800" dirty="0"/>
          </a:p>
        </p:txBody>
      </p:sp>
      <p:sp>
        <p:nvSpPr>
          <p:cNvPr id="3" name="Content Placeholder 2"/>
          <p:cNvSpPr>
            <a:spLocks noGrp="1"/>
          </p:cNvSpPr>
          <p:nvPr>
            <p:ph idx="1"/>
          </p:nvPr>
        </p:nvSpPr>
        <p:spPr>
          <a:xfrm>
            <a:off x="0" y="1052737"/>
            <a:ext cx="9144000" cy="5328592"/>
          </a:xfrm>
        </p:spPr>
        <p:txBody>
          <a:bodyPr>
            <a:normAutofit fontScale="70000" lnSpcReduction="20000"/>
          </a:bodyPr>
          <a:lstStyle/>
          <a:p>
            <a:pPr>
              <a:buNone/>
            </a:pPr>
            <a:r>
              <a:rPr lang="cs-CZ" dirty="0" smtClean="0"/>
              <a:t>	Základem je hybridní postup dotazování a matematický model odhadu preferencí hladin všech atributů na stejné škále. </a:t>
            </a:r>
          </a:p>
          <a:p>
            <a:pPr>
              <a:buNone/>
            </a:pPr>
            <a:r>
              <a:rPr lang="cs-CZ" dirty="0" smtClean="0"/>
              <a:t>	Dotazování má 2, případně 3 sekce:</a:t>
            </a:r>
            <a:r>
              <a:rPr lang="en-US" dirty="0" smtClean="0"/>
              <a:t/>
            </a:r>
            <a:br>
              <a:rPr lang="en-US" dirty="0" smtClean="0"/>
            </a:br>
            <a:endParaRPr lang="cs-CZ" dirty="0" smtClean="0"/>
          </a:p>
          <a:p>
            <a:pPr marL="971550" lvl="1" indent="-514350">
              <a:buFont typeface="+mj-lt"/>
              <a:buAutoNum type="arabicPeriod"/>
            </a:pPr>
            <a:r>
              <a:rPr lang="cs-CZ" dirty="0" smtClean="0"/>
              <a:t>Určení preferovaného pořadí hladin každého atributu,</a:t>
            </a:r>
            <a:br>
              <a:rPr lang="cs-CZ" dirty="0" smtClean="0"/>
            </a:br>
            <a:r>
              <a:rPr lang="cs-CZ" dirty="0" smtClean="0"/>
              <a:t>např. </a:t>
            </a:r>
            <a:r>
              <a:rPr lang="cs-CZ" dirty="0" smtClean="0">
                <a:hlinkClick r:id="rId2" action="ppaction://hlinksldjump"/>
              </a:rPr>
              <a:t>značek</a:t>
            </a:r>
            <a:r>
              <a:rPr lang="cs-CZ" dirty="0" smtClean="0"/>
              <a:t> nebo </a:t>
            </a:r>
            <a:r>
              <a:rPr lang="cs-CZ" dirty="0" smtClean="0">
                <a:hlinkClick r:id="rId3" action="ppaction://hlinksldjump"/>
              </a:rPr>
              <a:t>barev</a:t>
            </a:r>
            <a:endParaRPr lang="cs-CZ" dirty="0" smtClean="0"/>
          </a:p>
          <a:p>
            <a:pPr marL="1371600" lvl="2" indent="-457200">
              <a:buFont typeface="Courier New" pitchFamily="49" charset="0"/>
              <a:buChar char="o"/>
            </a:pPr>
            <a:r>
              <a:rPr lang="cs-CZ" dirty="0" smtClean="0"/>
              <a:t>Neurčuje se u atributů s přirozeným pořadím preferencí, např. Ceny</a:t>
            </a:r>
            <a:r>
              <a:rPr lang="en-US" dirty="0" smtClean="0"/>
              <a:t/>
            </a:r>
            <a:br>
              <a:rPr lang="en-US" dirty="0" smtClean="0"/>
            </a:br>
            <a:endParaRPr lang="cs-CZ" dirty="0" smtClean="0"/>
          </a:p>
          <a:p>
            <a:pPr marL="971550" lvl="1" indent="-514350">
              <a:buFont typeface="+mj-lt"/>
              <a:buAutoNum type="arabicPeriod"/>
            </a:pPr>
            <a:r>
              <a:rPr lang="cs-CZ" dirty="0" smtClean="0"/>
              <a:t>Určení motivujících a odrazujících hladin atributů v jednotlivých profilech ze </a:t>
            </a:r>
            <a:r>
              <a:rPr lang="cs-CZ" dirty="0" err="1" smtClean="0"/>
              <a:t>znáhodněné</a:t>
            </a:r>
            <a:r>
              <a:rPr lang="cs-CZ" dirty="0" smtClean="0"/>
              <a:t> množiny profilů</a:t>
            </a:r>
            <a:br>
              <a:rPr lang="cs-CZ" dirty="0" smtClean="0"/>
            </a:br>
            <a:r>
              <a:rPr lang="cs-CZ" dirty="0" smtClean="0"/>
              <a:t>např. </a:t>
            </a:r>
            <a:r>
              <a:rPr lang="cs-CZ" dirty="0" smtClean="0">
                <a:hlinkClick r:id="rId4" action="ppaction://hlinksldjump"/>
              </a:rPr>
              <a:t>profilu 1</a:t>
            </a:r>
            <a:r>
              <a:rPr lang="cs-CZ" dirty="0" smtClean="0"/>
              <a:t>, </a:t>
            </a:r>
            <a:r>
              <a:rPr lang="cs-CZ" dirty="0" smtClean="0">
                <a:hlinkClick r:id="rId5" action="ppaction://hlinksldjump"/>
              </a:rPr>
              <a:t>profilu_2</a:t>
            </a:r>
            <a:r>
              <a:rPr lang="cs-CZ" dirty="0" smtClean="0"/>
              <a:t> a dalších podle potřeby</a:t>
            </a:r>
          </a:p>
          <a:p>
            <a:pPr marL="1371600" lvl="2" indent="-457200">
              <a:buFont typeface="Courier New" pitchFamily="49" charset="0"/>
              <a:buChar char="o"/>
            </a:pPr>
            <a:r>
              <a:rPr lang="cs-CZ" dirty="0" smtClean="0"/>
              <a:t>Jde o postup dotazování </a:t>
            </a:r>
            <a:r>
              <a:rPr lang="en-US" dirty="0" smtClean="0"/>
              <a:t>“Best-Worst Case 2” [Louviere et al., 1995] z</a:t>
            </a:r>
            <a:r>
              <a:rPr lang="cs-CZ" dirty="0" smtClean="0"/>
              <a:t>e třídy postupů </a:t>
            </a:r>
            <a:r>
              <a:rPr lang="en-US" dirty="0" smtClean="0"/>
              <a:t>“Maximum</a:t>
            </a:r>
            <a:r>
              <a:rPr lang="cs-CZ" dirty="0" smtClean="0"/>
              <a:t> </a:t>
            </a:r>
            <a:r>
              <a:rPr lang="en-US" dirty="0" smtClean="0"/>
              <a:t>Difference Scaling”</a:t>
            </a:r>
            <a:br>
              <a:rPr lang="en-US" dirty="0" smtClean="0"/>
            </a:br>
            <a:endParaRPr lang="cs-CZ" dirty="0" smtClean="0"/>
          </a:p>
          <a:p>
            <a:pPr marL="971550" lvl="1" indent="-514350">
              <a:buFont typeface="+mj-lt"/>
              <a:buAutoNum type="arabicPeriod"/>
            </a:pPr>
            <a:r>
              <a:rPr lang="cs-CZ" dirty="0" smtClean="0"/>
              <a:t>Určení preferencí volby profilu z několika </a:t>
            </a:r>
            <a:r>
              <a:rPr lang="cs-CZ" dirty="0" err="1" smtClean="0"/>
              <a:t>znáhodněných</a:t>
            </a:r>
            <a:r>
              <a:rPr lang="cs-CZ" dirty="0" smtClean="0"/>
              <a:t> množin profilů</a:t>
            </a:r>
          </a:p>
          <a:p>
            <a:pPr marL="1371600" lvl="2" indent="-457200">
              <a:buFont typeface="Courier New" pitchFamily="49" charset="0"/>
              <a:buChar char="o"/>
            </a:pPr>
            <a:r>
              <a:rPr lang="cs-CZ" dirty="0" smtClean="0"/>
              <a:t>Je to v principu doplňkový conjoint ve f</a:t>
            </a:r>
            <a:r>
              <a:rPr lang="en-US" dirty="0" smtClean="0"/>
              <a:t>o</a:t>
            </a:r>
            <a:r>
              <a:rPr lang="cs-CZ" dirty="0" err="1" smtClean="0"/>
              <a:t>rmátu</a:t>
            </a:r>
            <a:r>
              <a:rPr lang="cs-CZ" dirty="0" smtClean="0"/>
              <a:t> CBC nebo SCT – </a:t>
            </a:r>
            <a:r>
              <a:rPr lang="en-US" dirty="0" smtClean="0"/>
              <a:t>Sequential Choice Test</a:t>
            </a:r>
            <a:r>
              <a:rPr lang="cs-CZ" dirty="0" smtClean="0"/>
              <a:t>. Může být vynechán, není-li nutné zpřesnění odhadnutých preferencí pro simulaci trhu. </a:t>
            </a:r>
            <a:r>
              <a:rPr lang="en-US" dirty="0" smtClean="0"/>
              <a:t/>
            </a:r>
            <a:br>
              <a:rPr lang="en-US" dirty="0" smtClean="0"/>
            </a:br>
            <a:r>
              <a:rPr lang="en-US" dirty="0" smtClean="0"/>
              <a:t/>
            </a:r>
            <a:br>
              <a:rPr lang="en-US" dirty="0" smtClean="0"/>
            </a:br>
            <a:endParaRPr lang="en-US" dirty="0" smtClean="0"/>
          </a:p>
          <a:p>
            <a:pPr marL="571500" indent="-514350">
              <a:buNone/>
            </a:pPr>
            <a:r>
              <a:rPr lang="en-US" dirty="0" smtClean="0"/>
              <a:t>	</a:t>
            </a:r>
            <a:r>
              <a:rPr lang="en-US" sz="2300" dirty="0" smtClean="0"/>
              <a:t>Funk</a:t>
            </a:r>
            <a:r>
              <a:rPr lang="cs-CZ" sz="2300" dirty="0" smtClean="0"/>
              <a:t>ční příklad dotazníku je na </a:t>
            </a:r>
            <a:r>
              <a:rPr lang="cs-CZ" sz="2300" dirty="0" smtClean="0">
                <a:hlinkClick r:id="rId6"/>
              </a:rPr>
              <a:t>http://g82.cz/</a:t>
            </a:r>
            <a:r>
              <a:rPr lang="cs-CZ" sz="2300" dirty="0" err="1" smtClean="0">
                <a:hlinkClick r:id="rId6"/>
              </a:rPr>
              <a:t>files</a:t>
            </a:r>
            <a:r>
              <a:rPr lang="cs-CZ" sz="2300" dirty="0" smtClean="0">
                <a:hlinkClick r:id="rId6"/>
              </a:rPr>
              <a:t>/DCM_</a:t>
            </a:r>
            <a:r>
              <a:rPr lang="cs-CZ" sz="2300" dirty="0" err="1" smtClean="0">
                <a:hlinkClick r:id="rId6"/>
              </a:rPr>
              <a:t>Demos</a:t>
            </a:r>
            <a:r>
              <a:rPr lang="cs-CZ" sz="2300" dirty="0" smtClean="0">
                <a:hlinkClick r:id="rId6"/>
              </a:rPr>
              <a:t>/CSDCA/</a:t>
            </a:r>
            <a:r>
              <a:rPr lang="cs-CZ" sz="2300" dirty="0" err="1" smtClean="0">
                <a:hlinkClick r:id="rId6"/>
              </a:rPr>
              <a:t>login.html</a:t>
            </a:r>
            <a:r>
              <a:rPr lang="en-US" sz="2300" dirty="0" smtClean="0"/>
              <a:t>	</a:t>
            </a:r>
            <a:endParaRPr lang="cs-CZ" sz="23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smtClean="0"/>
              <a:t>CSDCA - Výhody</a:t>
            </a:r>
            <a:endParaRPr lang="en-US" dirty="0"/>
          </a:p>
        </p:txBody>
      </p:sp>
      <p:sp>
        <p:nvSpPr>
          <p:cNvPr id="3" name="Content Placeholder 2"/>
          <p:cNvSpPr>
            <a:spLocks noGrp="1"/>
          </p:cNvSpPr>
          <p:nvPr>
            <p:ph idx="1"/>
          </p:nvPr>
        </p:nvSpPr>
        <p:spPr>
          <a:xfrm>
            <a:off x="0" y="1235893"/>
            <a:ext cx="9144000" cy="5145435"/>
          </a:xfrm>
        </p:spPr>
        <p:txBody>
          <a:bodyPr>
            <a:normAutofit fontScale="77500" lnSpcReduction="20000"/>
          </a:bodyPr>
          <a:lstStyle/>
          <a:p>
            <a:pPr>
              <a:buNone/>
            </a:pPr>
            <a:r>
              <a:rPr lang="cs-CZ" dirty="0" smtClean="0"/>
              <a:t>	Všechna hlediska souvisejí s manažerským přístupem k hodnocení významu a důležitosti hladin atributů. </a:t>
            </a:r>
            <a:r>
              <a:rPr lang="en-US" dirty="0" smtClean="0"/>
              <a:t/>
            </a:r>
            <a:br>
              <a:rPr lang="en-US" dirty="0" smtClean="0"/>
            </a:br>
            <a:endParaRPr lang="cs-CZ" dirty="0" smtClean="0"/>
          </a:p>
          <a:p>
            <a:pPr lvl="1"/>
            <a:r>
              <a:rPr lang="cs-CZ" dirty="0" smtClean="0"/>
              <a:t>Hodnoty individuálních preferencí hladin všech atributů odpovídají jejich percepčnímu hodnocení respondentem. Jsou tedy tím, co lze považovat za důležitost z manažerského pohledu. </a:t>
            </a:r>
            <a:r>
              <a:rPr lang="en-US" dirty="0" smtClean="0"/>
              <a:t/>
            </a:r>
            <a:br>
              <a:rPr lang="en-US" dirty="0" smtClean="0"/>
            </a:br>
            <a:endParaRPr lang="en-US" dirty="0" smtClean="0"/>
          </a:p>
          <a:p>
            <a:pPr lvl="1"/>
            <a:r>
              <a:rPr lang="cs-CZ" dirty="0" smtClean="0"/>
              <a:t>Preference na společné škále lze převést na procenta vlivů hladin všech atributů. Tyto vlivy je možno agregovat jak pro určitý segment respondentů, tak převážením na celkovou populaci.</a:t>
            </a:r>
            <a:r>
              <a:rPr lang="en-US" dirty="0" smtClean="0"/>
              <a:t/>
            </a:r>
            <a:br>
              <a:rPr lang="en-US" dirty="0" smtClean="0"/>
            </a:br>
            <a:endParaRPr lang="cs-CZ" dirty="0" smtClean="0"/>
          </a:p>
          <a:p>
            <a:pPr lvl="1"/>
            <a:r>
              <a:rPr lang="cs-CZ" dirty="0" smtClean="0"/>
              <a:t>Hladiny s vlivem pod určitou prahovou hodnotou lze zanedbat, aniž by se významně ovlivnila celková struktura vlivů. Rovněž je možno z úvah vyřadit nevyužitelné nebo nerealizovatelné hladiny, např. příliš nízké ceny, vysoké </a:t>
            </a:r>
            <a:r>
              <a:rPr lang="cs-CZ" dirty="0" err="1" smtClean="0"/>
              <a:t>benefity</a:t>
            </a:r>
            <a:r>
              <a:rPr lang="cs-CZ" dirty="0" smtClean="0"/>
              <a:t>, apod. To je výhodné např. pro </a:t>
            </a:r>
            <a:r>
              <a:rPr lang="cs-CZ" dirty="0" err="1" smtClean="0"/>
              <a:t>pozicování</a:t>
            </a:r>
            <a:r>
              <a:rPr lang="cs-CZ" dirty="0" smtClean="0"/>
              <a:t> produktu na trhu, v diferenčním marketingu, a jinde.</a:t>
            </a:r>
          </a:p>
          <a:p>
            <a:pPr lvl="1"/>
            <a:endParaRPr lang="cs-CZ" dirty="0" smtClean="0"/>
          </a:p>
          <a:p>
            <a:pPr lvl="1"/>
            <a:endParaRPr lang="cs-CZ"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smtClean="0"/>
              <a:t>CSDCA: Silné a slabé stránky</a:t>
            </a:r>
            <a:endParaRPr lang="en-US" dirty="0"/>
          </a:p>
        </p:txBody>
      </p:sp>
      <p:sp>
        <p:nvSpPr>
          <p:cNvPr id="3" name="Content Placeholder 2"/>
          <p:cNvSpPr>
            <a:spLocks noGrp="1"/>
          </p:cNvSpPr>
          <p:nvPr>
            <p:ph idx="1"/>
          </p:nvPr>
        </p:nvSpPr>
        <p:spPr>
          <a:xfrm>
            <a:off x="0" y="1196752"/>
            <a:ext cx="9144000" cy="5472608"/>
          </a:xfrm>
        </p:spPr>
        <p:txBody>
          <a:bodyPr>
            <a:normAutofit fontScale="62500" lnSpcReduction="20000"/>
          </a:bodyPr>
          <a:lstStyle/>
          <a:p>
            <a:pPr>
              <a:buNone/>
            </a:pPr>
            <a:r>
              <a:rPr lang="cs-CZ" b="1" dirty="0" smtClean="0"/>
              <a:t>	Silné stránky</a:t>
            </a:r>
          </a:p>
          <a:p>
            <a:pPr lvl="1"/>
            <a:r>
              <a:rPr lang="cs-CZ" dirty="0" smtClean="0"/>
              <a:t>Dotazování snižuje počet lhostejných a nekonzistentních odpovědí respondentů. </a:t>
            </a:r>
          </a:p>
          <a:p>
            <a:pPr lvl="2"/>
            <a:r>
              <a:rPr lang="cs-CZ" dirty="0" smtClean="0"/>
              <a:t>Otázky v prvních dvou sekcích jsou jednoduché a snadno pochopitelné. </a:t>
            </a:r>
          </a:p>
          <a:p>
            <a:pPr lvl="2"/>
            <a:r>
              <a:rPr lang="cs-CZ" dirty="0" smtClean="0"/>
              <a:t>Zjednodušující strategie odpovědí v prvních dvou sekcích nemá smysl a je tím téměř vyloučena.</a:t>
            </a:r>
          </a:p>
          <a:p>
            <a:pPr lvl="2"/>
            <a:r>
              <a:rPr lang="cs-CZ" dirty="0" smtClean="0"/>
              <a:t>Měnící se podoba otázek udržuje respondentovu pozornost.</a:t>
            </a:r>
            <a:r>
              <a:rPr lang="en-US" dirty="0" smtClean="0"/>
              <a:t/>
            </a:r>
            <a:br>
              <a:rPr lang="en-US" dirty="0" smtClean="0"/>
            </a:br>
            <a:endParaRPr lang="cs-CZ" dirty="0" smtClean="0"/>
          </a:p>
          <a:p>
            <a:pPr lvl="1"/>
            <a:r>
              <a:rPr lang="cs-CZ" dirty="0" smtClean="0"/>
              <a:t>Zákazy mezi hladinami atributů nevnášejí systematickou odchylku do odhadů preferencí.</a:t>
            </a:r>
            <a:r>
              <a:rPr lang="en-US" dirty="0" smtClean="0"/>
              <a:t/>
            </a:r>
            <a:br>
              <a:rPr lang="en-US" dirty="0" smtClean="0"/>
            </a:br>
            <a:endParaRPr lang="cs-CZ" dirty="0" smtClean="0"/>
          </a:p>
          <a:p>
            <a:pPr>
              <a:buNone/>
            </a:pPr>
            <a:r>
              <a:rPr lang="cs-CZ" dirty="0" smtClean="0"/>
              <a:t>	</a:t>
            </a:r>
            <a:r>
              <a:rPr lang="cs-CZ" b="1" dirty="0" smtClean="0"/>
              <a:t>Slabé stránky</a:t>
            </a:r>
          </a:p>
          <a:p>
            <a:pPr lvl="1"/>
            <a:r>
              <a:rPr lang="cs-CZ" dirty="0" smtClean="0"/>
              <a:t>Náročnost návrhu dotazování a zpracování dat je vyšší než u běžného CBC.</a:t>
            </a:r>
            <a:r>
              <a:rPr lang="en-US" dirty="0" smtClean="0"/>
              <a:t/>
            </a:r>
            <a:br>
              <a:rPr lang="en-US" dirty="0" smtClean="0"/>
            </a:br>
            <a:endParaRPr lang="cs-CZ" dirty="0" smtClean="0"/>
          </a:p>
          <a:p>
            <a:pPr lvl="1"/>
            <a:r>
              <a:rPr lang="cs-CZ" dirty="0" smtClean="0"/>
              <a:t>Interakce mezi atributy nejsou odhadnutelné.</a:t>
            </a:r>
            <a:r>
              <a:rPr lang="en-US" dirty="0" smtClean="0"/>
              <a:t/>
            </a:r>
            <a:br>
              <a:rPr lang="en-US" dirty="0" smtClean="0"/>
            </a:br>
            <a:endParaRPr lang="cs-CZ" dirty="0" smtClean="0"/>
          </a:p>
          <a:p>
            <a:pPr lvl="1"/>
            <a:r>
              <a:rPr lang="cs-CZ" dirty="0" smtClean="0"/>
              <a:t>Alternativně specifické produkty a služby jsou vyloučeny, protože jejich atributy nemohou být současně v jednom profilu.</a:t>
            </a:r>
            <a:r>
              <a:rPr lang="en-US" dirty="0" smtClean="0"/>
              <a:t/>
            </a:r>
            <a:br>
              <a:rPr lang="en-US" dirty="0" smtClean="0"/>
            </a:br>
            <a:endParaRPr lang="cs-CZ" dirty="0" smtClean="0"/>
          </a:p>
          <a:p>
            <a:pPr lvl="1"/>
            <a:r>
              <a:rPr lang="cs-CZ" dirty="0" smtClean="0"/>
              <a:t>Při vynechání 3. sekce (conjoint v provedení CBC nebo SCT), tj. bez analýzy odpovědí </a:t>
            </a:r>
            <a:r>
              <a:rPr lang="en-US" dirty="0" smtClean="0"/>
              <a:t>“</a:t>
            </a:r>
            <a:r>
              <a:rPr lang="cs-CZ" dirty="0" err="1" smtClean="0"/>
              <a:t>considered</a:t>
            </a:r>
            <a:r>
              <a:rPr lang="cs-CZ" dirty="0" smtClean="0"/>
              <a:t> </a:t>
            </a:r>
            <a:r>
              <a:rPr lang="cs-CZ" dirty="0" err="1" smtClean="0"/>
              <a:t>jointly</a:t>
            </a:r>
            <a:r>
              <a:rPr lang="en-US" dirty="0" smtClean="0"/>
              <a:t>”</a:t>
            </a:r>
            <a:r>
              <a:rPr lang="cs-CZ" dirty="0" smtClean="0"/>
              <a:t> na úplné profily, nelze plně spoléhat na správnost hodnot preferencí a simulaci trhu. Zkušenosti zatím chybí.</a:t>
            </a:r>
          </a:p>
          <a:p>
            <a:pPr lvl="2"/>
            <a:endParaRPr lang="cs-CZ" dirty="0" smtClean="0"/>
          </a:p>
          <a:p>
            <a:pPr lvl="2"/>
            <a:endParaRPr lang="cs-CZ" dirty="0" smtClean="0"/>
          </a:p>
          <a:p>
            <a:pPr lvl="1"/>
            <a:endParaRPr lang="cs-CZ" dirty="0" smtClean="0"/>
          </a:p>
          <a:p>
            <a:pPr lvl="2"/>
            <a:endParaRPr lang="cs-CZ"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648"/>
            <a:ext cx="8219256" cy="562074"/>
          </a:xfrm>
        </p:spPr>
        <p:txBody>
          <a:bodyPr>
            <a:normAutofit fontScale="90000"/>
          </a:bodyPr>
          <a:lstStyle/>
          <a:p>
            <a:r>
              <a:rPr lang="cs-CZ" dirty="0" smtClean="0"/>
              <a:t>CSDCA: Převzatý příklad</a:t>
            </a:r>
            <a:endParaRPr lang="en-US" dirty="0"/>
          </a:p>
        </p:txBody>
      </p:sp>
      <p:sp>
        <p:nvSpPr>
          <p:cNvPr id="6" name="Content Placeholder 5"/>
          <p:cNvSpPr>
            <a:spLocks noGrp="1"/>
          </p:cNvSpPr>
          <p:nvPr>
            <p:ph idx="1"/>
          </p:nvPr>
        </p:nvSpPr>
        <p:spPr>
          <a:xfrm>
            <a:off x="5364088" y="1124743"/>
            <a:ext cx="3322712" cy="5328592"/>
          </a:xfrm>
        </p:spPr>
        <p:txBody>
          <a:bodyPr>
            <a:normAutofit fontScale="55000" lnSpcReduction="20000"/>
          </a:bodyPr>
          <a:lstStyle/>
          <a:p>
            <a:r>
              <a:rPr lang="cs-CZ" dirty="0" smtClean="0"/>
              <a:t>A</a:t>
            </a:r>
            <a:r>
              <a:rPr lang="en-US" dirty="0" err="1" smtClean="0"/>
              <a:t>tribut</a:t>
            </a:r>
            <a:r>
              <a:rPr lang="en-US" dirty="0" smtClean="0"/>
              <a:t> "Superior contrast rating" (s</a:t>
            </a:r>
            <a:r>
              <a:rPr lang="cs-CZ" dirty="0" err="1" smtClean="0"/>
              <a:t>kó</a:t>
            </a:r>
            <a:r>
              <a:rPr lang="en-US" dirty="0" smtClean="0"/>
              <a:t>r 6) </a:t>
            </a:r>
            <a:r>
              <a:rPr lang="cs-CZ" dirty="0" smtClean="0"/>
              <a:t>dává HD televizoru dvojnásobnou pravděpodobnost volby než atribut </a:t>
            </a:r>
            <a:r>
              <a:rPr lang="en-US" dirty="0" smtClean="0"/>
              <a:t>"2 year warranty" </a:t>
            </a:r>
            <a:r>
              <a:rPr lang="cs-CZ" dirty="0" smtClean="0"/>
              <a:t>se skórem </a:t>
            </a:r>
            <a:r>
              <a:rPr lang="en-US" dirty="0" smtClean="0"/>
              <a:t>3. </a:t>
            </a:r>
            <a:endParaRPr lang="cs-CZ" dirty="0" smtClean="0"/>
          </a:p>
          <a:p>
            <a:r>
              <a:rPr lang="cs-CZ" dirty="0" smtClean="0"/>
              <a:t>Skór pro </a:t>
            </a:r>
            <a:r>
              <a:rPr lang="en-US" dirty="0" smtClean="0"/>
              <a:t>"Wired &amp; </a:t>
            </a:r>
            <a:r>
              <a:rPr lang="en-US" dirty="0" err="1" smtClean="0"/>
              <a:t>WiFi</a:t>
            </a:r>
            <a:r>
              <a:rPr lang="en-US" dirty="0" smtClean="0"/>
              <a:t> internet" </a:t>
            </a:r>
            <a:r>
              <a:rPr lang="cs-CZ" dirty="0" smtClean="0"/>
              <a:t>překonává </a:t>
            </a:r>
            <a:r>
              <a:rPr lang="en-US" dirty="0" smtClean="0"/>
              <a:t>3 </a:t>
            </a:r>
            <a:r>
              <a:rPr lang="cs-CZ" dirty="0" smtClean="0"/>
              <a:t>značky z celkem 6</a:t>
            </a:r>
            <a:r>
              <a:rPr lang="en-US" dirty="0" smtClean="0"/>
              <a:t> test</a:t>
            </a:r>
            <a:r>
              <a:rPr lang="cs-CZ" dirty="0" err="1" smtClean="0"/>
              <a:t>ovaných</a:t>
            </a:r>
            <a:r>
              <a:rPr lang="cs-CZ" dirty="0" smtClean="0"/>
              <a:t> značek. </a:t>
            </a:r>
          </a:p>
          <a:p>
            <a:r>
              <a:rPr lang="cs-CZ" dirty="0" smtClean="0"/>
              <a:t>Skóry hladin všech atributů na společné škále usnadňují jejich interpretaci. </a:t>
            </a:r>
          </a:p>
          <a:p>
            <a:r>
              <a:rPr lang="cs-CZ" dirty="0" smtClean="0"/>
              <a:t>Obvyklé nepříjemné vlastnosti, které často matou koncové uživatele analýzy typu conjoint, jako je nemožnost porovnat preference různých atributů a škály hodnot, které nedovolují přímé poměrové porovnání vlivu hladin, jsou zcela vyloučeny. </a:t>
            </a:r>
          </a:p>
          <a:p>
            <a:pPr lvl="1"/>
            <a:endParaRPr lang="en-US" dirty="0"/>
          </a:p>
        </p:txBody>
      </p:sp>
      <p:pic>
        <p:nvPicPr>
          <p:cNvPr id="7" name="Content Placeholder 3" descr="gf_CSDCA_Orme_2013.png">
            <a:hlinkClick r:id="rId2" action="ppaction://hlinksldjump"/>
          </p:cNvPr>
          <p:cNvPicPr>
            <a:picLocks noChangeAspect="1"/>
          </p:cNvPicPr>
          <p:nvPr/>
        </p:nvPicPr>
        <p:blipFill>
          <a:blip r:embed="rId3" cstate="print"/>
          <a:stretch>
            <a:fillRect/>
          </a:stretch>
        </p:blipFill>
        <p:spPr>
          <a:xfrm>
            <a:off x="107505" y="1124743"/>
            <a:ext cx="5267855" cy="3384376"/>
          </a:xfrm>
          <a:prstGeom prst="rect">
            <a:avLst/>
          </a:prstGeom>
        </p:spPr>
      </p:pic>
      <p:sp>
        <p:nvSpPr>
          <p:cNvPr id="8" name="Content Placeholder 5"/>
          <p:cNvSpPr txBox="1">
            <a:spLocks/>
          </p:cNvSpPr>
          <p:nvPr/>
        </p:nvSpPr>
        <p:spPr>
          <a:xfrm>
            <a:off x="323528" y="4725144"/>
            <a:ext cx="4464496" cy="1728192"/>
          </a:xfrm>
          <a:prstGeom prst="rect">
            <a:avLst/>
          </a:prstGeom>
        </p:spPr>
        <p:txBody>
          <a:bodyPr vert="horz" lIns="91440" tIns="45720" rIns="91440" bIns="45720" rtlCol="0">
            <a:normAutofit fontScale="62500" lnSpcReduction="20000"/>
          </a:bodyPr>
          <a:lstStyle/>
          <a:p>
            <a:pPr marL="285750" indent="-285750">
              <a:spcBef>
                <a:spcPct val="20000"/>
              </a:spcBef>
              <a:buFont typeface="Arial" pitchFamily="34" charset="0"/>
              <a:buChar char="–"/>
            </a:pPr>
            <a:r>
              <a:rPr kumimoji="0" lang="cs-CZ" sz="2800" b="0" i="0" u="none" strike="noStrike" kern="1200" cap="none" spc="0" normalizeH="0" baseline="0" noProof="0" dirty="0" smtClean="0">
                <a:ln>
                  <a:noFill/>
                </a:ln>
                <a:solidFill>
                  <a:schemeClr val="tx1"/>
                </a:solidFill>
                <a:effectLst/>
                <a:uLnTx/>
                <a:uFillTx/>
                <a:latin typeface="+mn-lt"/>
                <a:ea typeface="+mn-ea"/>
                <a:cs typeface="+mn-cs"/>
              </a:rPr>
              <a:t>Studie:</a:t>
            </a:r>
            <a:r>
              <a:rPr kumimoji="0" lang="cs-CZ" sz="2800" b="0" i="0" u="none" strike="noStrike" kern="1200" cap="none" spc="0" normalizeH="0" noProof="0" dirty="0" smtClean="0">
                <a:ln>
                  <a:noFill/>
                </a:ln>
                <a:solidFill>
                  <a:schemeClr val="tx1"/>
                </a:solidFill>
                <a:effectLst/>
                <a:uLnTx/>
                <a:uFillTx/>
                <a:latin typeface="+mn-lt"/>
                <a:ea typeface="+mn-ea"/>
                <a:cs typeface="+mn-cs"/>
              </a:rPr>
              <a:t> Ochota k pořízení HD televizoru</a:t>
            </a:r>
            <a:endParaRPr kumimoji="0" lang="cs-CZ" sz="2800" b="0" i="0" u="none" strike="noStrike" kern="1200" cap="none" spc="0" normalizeH="0" baseline="0" noProof="0" dirty="0" smtClean="0">
              <a:ln>
                <a:noFill/>
              </a:ln>
              <a:solidFill>
                <a:schemeClr val="tx1"/>
              </a:solidFill>
              <a:effectLst/>
              <a:uLnTx/>
              <a:uFillTx/>
              <a:latin typeface="+mn-lt"/>
              <a:ea typeface="+mn-ea"/>
              <a:cs typeface="+mn-cs"/>
            </a:endParaRPr>
          </a:p>
          <a:p>
            <a:pPr marL="285750" indent="-285750">
              <a:spcBef>
                <a:spcPct val="20000"/>
              </a:spcBef>
              <a:buFont typeface="Arial" pitchFamily="34" charset="0"/>
              <a:buChar char="–"/>
            </a:pPr>
            <a:r>
              <a:rPr kumimoji="0" lang="cs-CZ" sz="2800" b="0" i="0" u="none" strike="noStrike" kern="1200" cap="none" spc="0" normalizeH="0" baseline="0" noProof="0" dirty="0" smtClean="0">
                <a:ln>
                  <a:noFill/>
                </a:ln>
                <a:solidFill>
                  <a:schemeClr val="tx1"/>
                </a:solidFill>
                <a:effectLst/>
                <a:uLnTx/>
                <a:uFillTx/>
                <a:latin typeface="+mn-lt"/>
                <a:ea typeface="+mn-ea"/>
                <a:cs typeface="+mn-cs"/>
              </a:rPr>
              <a:t>Dotazováno</a:t>
            </a:r>
            <a:r>
              <a:rPr kumimoji="0" lang="cs-CZ" sz="2800" b="0" i="0" u="none" strike="noStrike" kern="1200" cap="none" spc="0" normalizeH="0" noProof="0" dirty="0" smtClean="0">
                <a:ln>
                  <a:noFill/>
                </a:ln>
                <a:solidFill>
                  <a:schemeClr val="tx1"/>
                </a:solidFill>
                <a:effectLst/>
                <a:uLnTx/>
                <a:uFillTx/>
                <a:latin typeface="+mn-lt"/>
                <a:ea typeface="+mn-ea"/>
                <a:cs typeface="+mn-cs"/>
              </a:rPr>
              <a:t> v prosinci 2012</a:t>
            </a:r>
          </a:p>
          <a:p>
            <a:pPr marL="285750" indent="-285750">
              <a:spcBef>
                <a:spcPct val="20000"/>
              </a:spcBef>
              <a:buFont typeface="Arial" pitchFamily="34" charset="0"/>
              <a:buChar char="–"/>
            </a:pPr>
            <a:r>
              <a:rPr lang="cs-CZ" sz="2800" dirty="0" smtClean="0"/>
              <a:t>Celkem </a:t>
            </a:r>
            <a:r>
              <a:rPr lang="en-US" sz="2800" dirty="0" smtClean="0"/>
              <a:t>1200 respondent</a:t>
            </a:r>
            <a:r>
              <a:rPr lang="cs-CZ" sz="2800" dirty="0" smtClean="0"/>
              <a:t>ů</a:t>
            </a:r>
            <a:r>
              <a:rPr lang="en-US" sz="2800" dirty="0" smtClean="0"/>
              <a:t> </a:t>
            </a:r>
            <a:r>
              <a:rPr lang="cs-CZ" sz="2800" dirty="0" smtClean="0"/>
              <a:t>ve </a:t>
            </a:r>
            <a:r>
              <a:rPr lang="en-US" sz="2800" dirty="0" smtClean="0"/>
              <a:t>4 </a:t>
            </a:r>
            <a:r>
              <a:rPr lang="cs-CZ" sz="2800" dirty="0" smtClean="0"/>
              <a:t>skupinách s různým plánem dotazování</a:t>
            </a:r>
          </a:p>
          <a:p>
            <a:pPr marL="285750" indent="-285750">
              <a:spcBef>
                <a:spcPct val="20000"/>
              </a:spcBef>
              <a:buFont typeface="Arial" pitchFamily="34" charset="0"/>
              <a:buChar char="–"/>
            </a:pPr>
            <a:r>
              <a:rPr kumimoji="0" lang="cs-CZ" sz="2800" b="0" i="0" u="none" strike="noStrike" kern="1200" cap="none" spc="0" normalizeH="0" baseline="0" noProof="0" dirty="0" smtClean="0">
                <a:ln>
                  <a:noFill/>
                </a:ln>
                <a:solidFill>
                  <a:schemeClr val="tx1"/>
                </a:solidFill>
                <a:effectLst/>
                <a:uLnTx/>
                <a:uFillTx/>
                <a:latin typeface="+mn-lt"/>
                <a:ea typeface="+mn-ea"/>
                <a:cs typeface="+mn-cs"/>
              </a:rPr>
              <a:t>Uvedené výsledky jsou </a:t>
            </a:r>
            <a:r>
              <a:rPr lang="cs-CZ" sz="2800" dirty="0" smtClean="0"/>
              <a:t>pro skupinu 292 respondentů</a:t>
            </a:r>
          </a:p>
          <a:p>
            <a:pPr marL="285750" indent="-285750">
              <a:spcBef>
                <a:spcPct val="20000"/>
              </a:spcBef>
              <a:buFont typeface="Arial" pitchFamily="34" charset="0"/>
              <a:buChar char="–"/>
            </a:pPr>
            <a:endParaRPr kumimoji="0" lang="en-US" sz="28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46846"/>
            <a:ext cx="8229600" cy="1570186"/>
          </a:xfrm>
        </p:spPr>
        <p:txBody>
          <a:bodyPr/>
          <a:lstStyle/>
          <a:p>
            <a:r>
              <a:rPr lang="en-US" dirty="0" err="1" smtClean="0"/>
              <a:t>Analýza</a:t>
            </a:r>
            <a:r>
              <a:rPr lang="en-US" dirty="0" smtClean="0"/>
              <a:t> </a:t>
            </a:r>
            <a:r>
              <a:rPr lang="en-US" dirty="0" err="1" smtClean="0"/>
              <a:t>diskrétních</a:t>
            </a:r>
            <a:r>
              <a:rPr lang="en-US" dirty="0" smtClean="0"/>
              <a:t> </a:t>
            </a:r>
            <a:r>
              <a:rPr lang="en-US" dirty="0" err="1" smtClean="0"/>
              <a:t>voleb</a:t>
            </a:r>
            <a:r>
              <a:rPr lang="en-US" dirty="0" smtClean="0"/>
              <a:t/>
            </a:r>
            <a:br>
              <a:rPr lang="en-US" dirty="0" smtClean="0"/>
            </a:br>
            <a:r>
              <a:rPr lang="en-US" dirty="0" err="1" smtClean="0"/>
              <a:t>na</a:t>
            </a:r>
            <a:r>
              <a:rPr lang="en-US" dirty="0" smtClean="0"/>
              <a:t> </a:t>
            </a:r>
            <a:r>
              <a:rPr lang="en-US" dirty="0" err="1" smtClean="0"/>
              <a:t>společné</a:t>
            </a:r>
            <a:r>
              <a:rPr lang="en-US" dirty="0" smtClean="0"/>
              <a:t> </a:t>
            </a:r>
            <a:r>
              <a:rPr lang="en-US" dirty="0" err="1" smtClean="0"/>
              <a:t>škále</a:t>
            </a:r>
            <a:r>
              <a:rPr lang="en-US" dirty="0" smtClean="0"/>
              <a:t> </a:t>
            </a:r>
            <a:r>
              <a:rPr lang="en-US" dirty="0" err="1" smtClean="0"/>
              <a:t>preferencí</a:t>
            </a:r>
            <a:endParaRPr lang="en-US" dirty="0"/>
          </a:p>
        </p:txBody>
      </p:sp>
      <p:sp>
        <p:nvSpPr>
          <p:cNvPr id="4" name="Subtitle 2"/>
          <p:cNvSpPr txBox="1">
            <a:spLocks/>
          </p:cNvSpPr>
          <p:nvPr/>
        </p:nvSpPr>
        <p:spPr>
          <a:xfrm>
            <a:off x="1331640" y="3188568"/>
            <a:ext cx="6400800" cy="1752600"/>
          </a:xfrm>
          <a:prstGeom prst="rect">
            <a:avLst/>
          </a:prstGeom>
        </p:spPr>
        <p:txBody>
          <a:bodyPr vert="horz" lIns="91440" tIns="45720" rIns="91440" bIns="45720" rtlCol="0">
            <a:normAutofit/>
          </a:bodyPr>
          <a:lstStyle/>
          <a:p>
            <a:pPr marL="342900" lvl="0" indent="-342900" algn="ctr">
              <a:spcBef>
                <a:spcPct val="20000"/>
              </a:spcBef>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  </a:t>
            </a:r>
            <a:r>
              <a:rPr lang="cs-CZ" sz="3200" dirty="0" smtClean="0"/>
              <a:t/>
            </a:r>
            <a:br>
              <a:rPr lang="cs-CZ" sz="3200" dirty="0" smtClean="0"/>
            </a:br>
            <a:r>
              <a:rPr lang="en-US" sz="3200" dirty="0" smtClean="0"/>
              <a:t/>
            </a:r>
            <a:br>
              <a:rPr lang="en-US" sz="3200" dirty="0" smtClean="0"/>
            </a:br>
            <a:r>
              <a:rPr lang="cs-CZ" sz="3200" dirty="0" smtClean="0"/>
              <a:t>děkuje </a:t>
            </a:r>
            <a:r>
              <a:rPr lang="en-US" sz="3200" dirty="0" smtClean="0"/>
              <a:t>z</a:t>
            </a:r>
            <a:r>
              <a:rPr lang="cs-CZ" sz="3200" dirty="0" smtClean="0"/>
              <a:t>a pozornost</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cs-CZ" sz="2400" dirty="0" smtClean="0"/>
              <a:t>Setřídění preferencí značek postupnou volbou</a:t>
            </a:r>
            <a:endParaRPr lang="en-US" sz="2400" dirty="0"/>
          </a:p>
        </p:txBody>
      </p:sp>
      <p:pic>
        <p:nvPicPr>
          <p:cNvPr id="4" name="Content Placeholder 3" descr="Screening_brands.png"/>
          <p:cNvPicPr>
            <a:picLocks noGrp="1" noChangeAspect="1"/>
          </p:cNvPicPr>
          <p:nvPr>
            <p:ph idx="1"/>
          </p:nvPr>
        </p:nvPicPr>
        <p:blipFill>
          <a:blip r:embed="rId2" cstate="print"/>
          <a:stretch>
            <a:fillRect/>
          </a:stretch>
        </p:blipFill>
        <p:spPr>
          <a:xfrm>
            <a:off x="457200" y="2210923"/>
            <a:ext cx="8229600" cy="4170405"/>
          </a:xfrm>
        </p:spPr>
      </p:pic>
      <p:sp>
        <p:nvSpPr>
          <p:cNvPr id="5" name="TextBox 4"/>
          <p:cNvSpPr txBox="1"/>
          <p:nvPr/>
        </p:nvSpPr>
        <p:spPr>
          <a:xfrm>
            <a:off x="467544" y="1124744"/>
            <a:ext cx="6912768" cy="646331"/>
          </a:xfrm>
          <a:prstGeom prst="rect">
            <a:avLst/>
          </a:prstGeom>
          <a:noFill/>
        </p:spPr>
        <p:txBody>
          <a:bodyPr wrap="square" rtlCol="0">
            <a:spAutoFit/>
          </a:bodyPr>
          <a:lstStyle/>
          <a:p>
            <a:r>
              <a:rPr lang="cs-CZ" dirty="0" smtClean="0">
                <a:solidFill>
                  <a:schemeClr val="accent5"/>
                </a:solidFill>
              </a:rPr>
              <a:t>Po zvolení preferované značky jsou opakovaně nabízeny zbylé značky až do vyčerpání seznamu nebo odmítnutí další značky akceptovat.</a:t>
            </a:r>
            <a:endParaRPr lang="en-US" dirty="0">
              <a:solidFill>
                <a:schemeClr val="accent5"/>
              </a:solidFill>
            </a:endParaRPr>
          </a:p>
        </p:txBody>
      </p:sp>
      <p:sp>
        <p:nvSpPr>
          <p:cNvPr id="8" name="Action Button: Custom 7">
            <a:hlinkClick r:id="" action="ppaction://hlinkshowjump?jump=lastslideviewed" highlightClick="1"/>
          </p:cNvPr>
          <p:cNvSpPr/>
          <p:nvPr/>
        </p:nvSpPr>
        <p:spPr>
          <a:xfrm>
            <a:off x="7740352" y="404664"/>
            <a:ext cx="1080120" cy="288032"/>
          </a:xfrm>
          <a:prstGeom prst="actionButtonBlank">
            <a:avLst/>
          </a:prstGeom>
          <a:solidFill>
            <a:srgbClr val="FF000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smtClean="0"/>
              <a:t>(</a:t>
            </a:r>
            <a:r>
              <a:rPr lang="cs-CZ" dirty="0" smtClean="0"/>
              <a:t> </a:t>
            </a:r>
            <a:r>
              <a:rPr lang="cs-CZ" dirty="0" smtClean="0">
                <a:solidFill>
                  <a:schemeClr val="bg1"/>
                </a:solidFill>
                <a:hlinkClick r:id="rId3" action="ppaction://hlinksldjump"/>
              </a:rPr>
              <a:t>Zpět</a:t>
            </a:r>
            <a:r>
              <a:rPr lang="cs-CZ" dirty="0" smtClean="0"/>
              <a:t> )</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500</TotalTime>
  <Words>224</Words>
  <Application>Microsoft Office PowerPoint</Application>
  <PresentationFormat>On-screen Show (4:3)</PresentationFormat>
  <Paragraphs>73</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CSDCA  Common Scale Discrete Choice Analysis </vt:lpstr>
      <vt:lpstr>Conjoint – výhody</vt:lpstr>
      <vt:lpstr>Conjoint – nevýhody</vt:lpstr>
      <vt:lpstr>Řešení: Common Scale Discrete Choice Analysis</vt:lpstr>
      <vt:lpstr>CSDCA - Výhody</vt:lpstr>
      <vt:lpstr>CSDCA: Silné a slabé stránky</vt:lpstr>
      <vt:lpstr>CSDCA: Převzatý příklad</vt:lpstr>
      <vt:lpstr>Analýza diskrétních voleb na společné škále preferencí</vt:lpstr>
      <vt:lpstr>Setřídění preferencí značek postupnou volbou</vt:lpstr>
      <vt:lpstr>Setřídění preferencí barev postupnou volbou</vt:lpstr>
      <vt:lpstr>Preference hladin různých atributů </vt:lpstr>
      <vt:lpstr>Preference hladin různých atributů </vt:lpstr>
      <vt:lpstr>Setříděné zjištěné preference hladin atributů</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Luděk Brož</dc:creator>
  <cp:lastModifiedBy>Luděk Brož</cp:lastModifiedBy>
  <cp:revision>105</cp:revision>
  <dcterms:created xsi:type="dcterms:W3CDTF">2013-12-16T13:26:56Z</dcterms:created>
  <dcterms:modified xsi:type="dcterms:W3CDTF">2016-04-25T08:29:37Z</dcterms:modified>
</cp:coreProperties>
</file>